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64" r:id="rId5"/>
    <p:sldId id="259" r:id="rId6"/>
    <p:sldId id="271" r:id="rId7"/>
    <p:sldId id="272" r:id="rId8"/>
    <p:sldId id="273" r:id="rId9"/>
    <p:sldId id="274" r:id="rId10"/>
    <p:sldId id="276" r:id="rId11"/>
    <p:sldId id="277" r:id="rId12"/>
    <p:sldId id="262" r:id="rId13"/>
    <p:sldId id="278" r:id="rId14"/>
    <p:sldId id="279" r:id="rId15"/>
    <p:sldId id="280" r:id="rId16"/>
    <p:sldId id="281" r:id="rId17"/>
    <p:sldId id="270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9"/>
    <p:restoredTop sz="96234"/>
  </p:normalViewPr>
  <p:slideViewPr>
    <p:cSldViewPr snapToGrid="0" snapToObjects="1">
      <p:cViewPr varScale="1">
        <p:scale>
          <a:sx n="103" d="100"/>
          <a:sy n="103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3BE14-CBA2-6940-82CE-B6EA1207DB88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EB436-6BEC-CC4D-95F9-2BE0F2D6D2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47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1200" dirty="0">
                <a:latin typeface="Helvetica" pitchFamily="2" charset="0"/>
              </a:rPr>
              <a:t>Hacer preguntas poderosas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>
                <a:latin typeface="Helvetica" pitchFamily="2" charset="0"/>
              </a:rPr>
              <a:t>Preguntas con intención, con dirección, enfocadas a abrir el punto de vista aprendiz.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>
                <a:latin typeface="Helvetica" pitchFamily="2" charset="0"/>
              </a:rPr>
              <a:t>Preguntas desafiantes, que necesitan de tiempo para pensarse,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>
                <a:latin typeface="Helvetica" pitchFamily="2" charset="0"/>
              </a:rPr>
              <a:t>Preguntas que no te habías hecho hasta ahora y que te hacen salir de tu zona de confort. </a:t>
            </a:r>
            <a:endParaRPr lang="es-MX" sz="1200" dirty="0">
              <a:latin typeface="Helvetica" pitchFamily="2" charset="0"/>
            </a:endParaRPr>
          </a:p>
          <a:p>
            <a:pPr algn="just"/>
            <a:r>
              <a:rPr lang="es-MX" sz="1200" dirty="0">
                <a:latin typeface="Helvetica" pitchFamily="2" charset="0"/>
              </a:rPr>
              <a:t>Escuchar en profundidad</a:t>
            </a:r>
          </a:p>
          <a:p>
            <a:pPr algn="just"/>
            <a:r>
              <a:rPr lang="es-MX" sz="1200" dirty="0">
                <a:latin typeface="Helvetica" pitchFamily="2" charset="0"/>
              </a:rPr>
              <a:t>Guiar el proceso de reflexión sobre los puntos fuertes y áreas de desarrollo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B436-6BEC-CC4D-95F9-2BE0F2D6D230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28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8F32110-5283-7948-9824-D6E7B4EB05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FFB1E2-D997-C84C-ACC4-123B0F366B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FFC000"/>
                </a:solidFill>
                <a:latin typeface="STARWARS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EA4FD7-B78F-074D-90E3-32AC6A93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5BE76D7-5541-A847-8E5D-D0D6490F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5B9BD1B6-D7C5-5140-B138-05BC2410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25E053A-6A60-E146-8F59-8CA8C866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701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13EAA-9393-6842-8D51-D289454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01BD84-E8DE-6E42-95F1-FFA48CAA3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508D1C9D-0E74-434E-8CC3-B15260005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8B96CECC-539B-E34C-B83B-DA8B3457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C56165D0-75A5-DB4F-B40C-8A08A09B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F921BB45-2869-4C48-B005-BDF83AB9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600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FEBE0-AF9B-4A44-A57B-9670C4E0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EB528D57-CF91-4740-BF12-FCB2A0A68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FB2690F2-B40D-6D4A-BA32-9578C0F5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EC9BAA5C-AD4F-FC4A-A86A-62FAE2D6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5FA4D2E-350A-7445-A851-F295C570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67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12AF37-4101-C74C-BBD2-2605EADD7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105B7386-169B-7746-BE80-F191BE3CD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3F90F89-2AD2-554B-B248-339609EE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C8B53A96-01EB-D34F-87DF-FE3195A6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D9F2AEE-C771-9B41-AA2E-68203F42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82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492FB7B-90DE-F54C-8212-042E6D432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D700347-AF9A-674F-B354-2F21C6C5503C}"/>
              </a:ext>
            </a:extLst>
          </p:cNvPr>
          <p:cNvSpPr/>
          <p:nvPr userDrawn="1"/>
        </p:nvSpPr>
        <p:spPr>
          <a:xfrm>
            <a:off x="717630" y="451413"/>
            <a:ext cx="10799180" cy="58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E76E4-6F42-A64F-80DC-6C0D8BAE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79CBF-4C21-8F43-A5B8-71B1B755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FFB11F8-BB82-EC43-B44B-224E322E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6DBB6591-837E-8949-8DBA-4B7CAF83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37C63A5-D51B-9343-95B4-C65B3D04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07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conteni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492FB7B-90DE-F54C-8212-042E6D432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D700347-AF9A-674F-B354-2F21C6C5503C}"/>
              </a:ext>
            </a:extLst>
          </p:cNvPr>
          <p:cNvSpPr/>
          <p:nvPr userDrawn="1"/>
        </p:nvSpPr>
        <p:spPr>
          <a:xfrm>
            <a:off x="254643" y="185195"/>
            <a:ext cx="11736729" cy="64355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E76E4-6F42-A64F-80DC-6C0D8BAE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79CBF-4C21-8F43-A5B8-71B1B755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FFB11F8-BB82-EC43-B44B-224E322E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6DBB6591-837E-8949-8DBA-4B7CAF83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37C63A5-D51B-9343-95B4-C65B3D04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284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AA07E-2884-064E-A705-E9C145E5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FEE9453E-AD92-EE40-9D03-D96EEF58C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F9E8FCE7-F2AA-084C-BF98-F99D48F0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3B441AB7-D735-CD41-9CAF-7CDCE058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778F46D-5006-E844-AEB8-9CC5E55E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5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C7078-C076-2345-86A4-3F674115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454575-7C71-2747-9AE2-04F9F5C05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9FCD61-4893-5D43-B19A-2698F6E10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BFF68536-35A9-9145-87F2-D57B1E39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252D81DF-3996-544B-863E-3453A7F5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773E001B-9BE6-5C42-967E-D8204282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01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71FB2-E98B-AE41-8A18-19690263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57586EE-B023-3C48-8046-B07FF8D6C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987FFC-F734-B84E-9353-477EE6E1F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FF543AF2-D5E0-AC47-937F-A5BADB6FF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716601-2079-FA41-AB24-44A2630E5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41FC61BB-BEBE-7F4C-AA83-07252388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5F5548E3-69A4-E24A-8EC0-C51B40A7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8BF69ED6-E0C4-0C40-BA58-B66A35C1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57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ADEE5-9707-DC4E-8C21-D11326C8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D796A3B1-1B3B-914D-83F1-900E54C9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66526761-09D9-0D47-A6B8-8C48B1A1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11D58CA4-40FF-8C4C-98A6-0F5B7C04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58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30D60CC-6379-904E-8739-6E44D1671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1F285317-FB35-AE41-A00E-95285CAE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84C2A72B-A9DF-2D41-BC32-9DA7D2AE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C188A84D-E6C9-2C4C-B231-B47E620F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916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6AD6A-D72D-DF45-ADCF-08492DC2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6CD702-576C-0442-8E03-6199BF8B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0B832A29-45DC-BE44-A278-8C1E1A9FC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5ED734B0-E762-2C4E-A726-BC42D32D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55E6922D-5407-C043-A11B-C54451D6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CDCB420-F386-CB44-9E60-2189938D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EB9ABC1E-77D0-4A4D-850A-0C3C1B26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D643A26-4DE0-9746-BFFD-3CCEF7FEC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8EF6CA2-0E0E-0442-970B-2C1E249F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D157FF2-9BCE-DA42-8D57-0464EA2F4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FB12944-688E-F349-B3CA-A42B002AA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30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TARWARS" panose="020B0A04020102020204" pitchFamily="34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0A149-3C71-4142-8CE1-D6F565791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MENTORING EN ACCI</a:t>
            </a:r>
            <a:r>
              <a:rPr lang="es-ES" dirty="0" err="1"/>
              <a:t>ÓN</a:t>
            </a:r>
            <a:br>
              <a:rPr lang="es-ES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878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A07730F-755D-5242-AA22-83D9232FE1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1" y="2120672"/>
            <a:ext cx="10907224" cy="44701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4E3D2E-FD3F-CB45-B70E-774FAFCA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CREAR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C5B59A-6842-5447-9463-E4F5FC455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586" y="1027906"/>
            <a:ext cx="7086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Establece el calendario de las reuniones</a:t>
            </a:r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C321DC-CA60-ED43-9377-FA83B258E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333" y="2548063"/>
            <a:ext cx="1234467" cy="13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1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5E0026C-D841-2F43-8858-69F6E89D3B43}"/>
              </a:ext>
            </a:extLst>
          </p:cNvPr>
          <p:cNvSpPr/>
          <p:nvPr/>
        </p:nvSpPr>
        <p:spPr>
          <a:xfrm>
            <a:off x="0" y="5562600"/>
            <a:ext cx="12070080" cy="1051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D14DA74-8FF6-1944-8736-349F57AC71D3}"/>
              </a:ext>
            </a:extLst>
          </p:cNvPr>
          <p:cNvSpPr txBox="1">
            <a:spLocks/>
          </p:cNvSpPr>
          <p:nvPr/>
        </p:nvSpPr>
        <p:spPr>
          <a:xfrm>
            <a:off x="457200" y="5831204"/>
            <a:ext cx="9144000" cy="1026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STARWARS" panose="020B0A040201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NUESTRO CAMINO</a:t>
            </a:r>
            <a:br>
              <a:rPr lang="es-ES" dirty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D61A9F-5BAF-D042-B5C9-A8CDE926C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" y="182880"/>
            <a:ext cx="11841480" cy="5419724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C3F94447-DC2B-1F4D-93C6-0A873AB7F118}"/>
              </a:ext>
            </a:extLst>
          </p:cNvPr>
          <p:cNvSpPr/>
          <p:nvPr/>
        </p:nvSpPr>
        <p:spPr>
          <a:xfrm>
            <a:off x="762000" y="716280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FE84039-107E-BB4D-B02B-6823757BE021}"/>
              </a:ext>
            </a:extLst>
          </p:cNvPr>
          <p:cNvSpPr/>
          <p:nvPr/>
        </p:nvSpPr>
        <p:spPr>
          <a:xfrm>
            <a:off x="3593324" y="44447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latin typeface="Helvetica" pitchFamily="2" charset="0"/>
              </a:rPr>
              <a:t>Apoyar la acción autónoma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2664999-ACD8-FB4B-88BC-6A1BC29B87CD}"/>
              </a:ext>
            </a:extLst>
          </p:cNvPr>
          <p:cNvSpPr/>
          <p:nvPr/>
        </p:nvSpPr>
        <p:spPr>
          <a:xfrm>
            <a:off x="1386840" y="828794"/>
            <a:ext cx="5982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dirty="0">
                <a:latin typeface="Helvetica" pitchFamily="2" charset="0"/>
              </a:rPr>
              <a:t>El mentor en acción: estar CERCA del mentorando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0BC8B36-939B-B145-A2D4-52948AD2E686}"/>
              </a:ext>
            </a:extLst>
          </p:cNvPr>
          <p:cNvSpPr/>
          <p:nvPr/>
        </p:nvSpPr>
        <p:spPr>
          <a:xfrm>
            <a:off x="960120" y="1933694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46000B6-D94B-CE4B-9942-749CC835759B}"/>
              </a:ext>
            </a:extLst>
          </p:cNvPr>
          <p:cNvSpPr/>
          <p:nvPr/>
        </p:nvSpPr>
        <p:spPr>
          <a:xfrm>
            <a:off x="2019300" y="1426726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EBF3AE-431F-0D41-99A5-37E0811B150E}"/>
              </a:ext>
            </a:extLst>
          </p:cNvPr>
          <p:cNvSpPr/>
          <p:nvPr/>
        </p:nvSpPr>
        <p:spPr>
          <a:xfrm>
            <a:off x="2644140" y="1505649"/>
            <a:ext cx="5484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Crear una relación de confianza y compromiso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8A07A51-A49F-9648-89F2-0A637E205F4B}"/>
              </a:ext>
            </a:extLst>
          </p:cNvPr>
          <p:cNvSpPr/>
          <p:nvPr/>
        </p:nvSpPr>
        <p:spPr>
          <a:xfrm>
            <a:off x="1798320" y="2158722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Explorar y escuchar con empatía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983448F-E525-5B4D-A05C-ED37605160E3}"/>
              </a:ext>
            </a:extLst>
          </p:cNvPr>
          <p:cNvSpPr/>
          <p:nvPr/>
        </p:nvSpPr>
        <p:spPr>
          <a:xfrm>
            <a:off x="2750820" y="2665690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4B1DF4B-A805-E44C-9189-5744B5FF957A}"/>
              </a:ext>
            </a:extLst>
          </p:cNvPr>
          <p:cNvSpPr/>
          <p:nvPr/>
        </p:nvSpPr>
        <p:spPr>
          <a:xfrm>
            <a:off x="3445228" y="2778204"/>
            <a:ext cx="5524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Retar y ayudar a redefinir y resolver problemas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E4F2051-B26B-E544-A60A-327CB72E1C4F}"/>
              </a:ext>
            </a:extLst>
          </p:cNvPr>
          <p:cNvSpPr/>
          <p:nvPr/>
        </p:nvSpPr>
        <p:spPr>
          <a:xfrm>
            <a:off x="2008364" y="3289220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CEAA4B5-7BEE-1340-83FD-142E4FBF0496}"/>
              </a:ext>
            </a:extLst>
          </p:cNvPr>
          <p:cNvSpPr/>
          <p:nvPr/>
        </p:nvSpPr>
        <p:spPr>
          <a:xfrm>
            <a:off x="2968484" y="4344710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1418F69-EC6D-2A4B-B27A-5D3D69E857CE}"/>
              </a:ext>
            </a:extLst>
          </p:cNvPr>
          <p:cNvSpPr/>
          <p:nvPr/>
        </p:nvSpPr>
        <p:spPr>
          <a:xfrm>
            <a:off x="2663684" y="3489305"/>
            <a:ext cx="4203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Construir comprensión y capacidad</a:t>
            </a:r>
          </a:p>
        </p:txBody>
      </p:sp>
    </p:spTree>
    <p:extLst>
      <p:ext uri="{BB962C8B-B14F-4D97-AF65-F5344CB8AC3E}">
        <p14:creationId xmlns:p14="http://schemas.microsoft.com/office/powerpoint/2010/main" val="405332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FB3AD-DD90-9B40-A613-8F36FF6A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s-MX" dirty="0"/>
              <a:t>EXPLORAR Y ESCUCHAR CON EMPATÍA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F1FB3E-4EC3-F744-8130-53C829E01609}"/>
              </a:ext>
            </a:extLst>
          </p:cNvPr>
          <p:cNvSpPr txBox="1"/>
          <p:nvPr/>
        </p:nvSpPr>
        <p:spPr>
          <a:xfrm>
            <a:off x="1157130" y="2132292"/>
            <a:ext cx="6158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Helvetica" pitchFamily="2" charset="0"/>
              </a:rPr>
              <a:t>Comprender las expectativas, necesidades e inquietudes del </a:t>
            </a:r>
            <a:r>
              <a:rPr lang="es-MX" sz="2000" i="1" dirty="0">
                <a:latin typeface="Helvetica" pitchFamily="2" charset="0"/>
              </a:rPr>
              <a:t>mentee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7A7D7AC-66CE-9943-9295-DCF01A20464A}"/>
              </a:ext>
            </a:extLst>
          </p:cNvPr>
          <p:cNvSpPr/>
          <p:nvPr/>
        </p:nvSpPr>
        <p:spPr>
          <a:xfrm>
            <a:off x="2714888" y="3496520"/>
            <a:ext cx="3978729" cy="624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MX" sz="2000" dirty="0">
                <a:latin typeface="Helvetica" pitchFamily="2" charset="0"/>
              </a:rPr>
              <a:t>Hacer preguntas poderosas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2A26556B-BF83-A84B-B7FF-8CC4E9C9A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760" y="3862937"/>
            <a:ext cx="787400" cy="495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3F1E31-7B44-0C46-9BFB-B5C402CF7D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845" y="2426897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2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087A0-C99B-2E4E-A671-068ABD47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EXPLORAR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0EC439-C7ED-E340-9327-EB6F3FCE9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080" y="1469571"/>
            <a:ext cx="7543920" cy="514440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1B94E3F-1EEC-4444-9CF3-2A3503A9AF4E}"/>
              </a:ext>
            </a:extLst>
          </p:cNvPr>
          <p:cNvSpPr/>
          <p:nvPr/>
        </p:nvSpPr>
        <p:spPr>
          <a:xfrm>
            <a:off x="838200" y="2801499"/>
            <a:ext cx="3592166" cy="124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MX" sz="2000" dirty="0">
                <a:latin typeface="Helvetica" pitchFamily="2" charset="0"/>
              </a:rPr>
              <a:t>Escuchar en profundidad</a:t>
            </a:r>
          </a:p>
          <a:p>
            <a:pPr algn="just">
              <a:lnSpc>
                <a:spcPct val="200000"/>
              </a:lnSpc>
            </a:pPr>
            <a:r>
              <a:rPr lang="es-MX" sz="2000" dirty="0">
                <a:latin typeface="Helvetica" pitchFamily="2" charset="0"/>
              </a:rPr>
              <a:t>Guiar el proceso de reflexión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D4138F-B7A6-AD47-A7E9-0ABB2EAD4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173" y="334783"/>
            <a:ext cx="1795818" cy="13862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EF489BD-F2C1-8847-8128-D26D8CA45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7661" y="2123864"/>
            <a:ext cx="1285170" cy="6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5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5E0026C-D841-2F43-8858-69F6E89D3B43}"/>
              </a:ext>
            </a:extLst>
          </p:cNvPr>
          <p:cNvSpPr/>
          <p:nvPr/>
        </p:nvSpPr>
        <p:spPr>
          <a:xfrm>
            <a:off x="0" y="5562600"/>
            <a:ext cx="12070080" cy="1051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D14DA74-8FF6-1944-8736-349F57AC71D3}"/>
              </a:ext>
            </a:extLst>
          </p:cNvPr>
          <p:cNvSpPr txBox="1">
            <a:spLocks/>
          </p:cNvSpPr>
          <p:nvPr/>
        </p:nvSpPr>
        <p:spPr>
          <a:xfrm>
            <a:off x="457200" y="5831204"/>
            <a:ext cx="9144000" cy="1026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STARWARS" panose="020B0A040201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NUESTRO CAMINO</a:t>
            </a:r>
            <a:br>
              <a:rPr lang="es-ES" dirty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D61A9F-5BAF-D042-B5C9-A8CDE926C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" y="182880"/>
            <a:ext cx="11841480" cy="5419724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C3F94447-DC2B-1F4D-93C6-0A873AB7F118}"/>
              </a:ext>
            </a:extLst>
          </p:cNvPr>
          <p:cNvSpPr/>
          <p:nvPr/>
        </p:nvSpPr>
        <p:spPr>
          <a:xfrm>
            <a:off x="762000" y="716280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FE84039-107E-BB4D-B02B-6823757BE021}"/>
              </a:ext>
            </a:extLst>
          </p:cNvPr>
          <p:cNvSpPr/>
          <p:nvPr/>
        </p:nvSpPr>
        <p:spPr>
          <a:xfrm>
            <a:off x="3593324" y="44447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latin typeface="Helvetica" pitchFamily="2" charset="0"/>
              </a:rPr>
              <a:t>Apoyar la acción autónoma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2664999-ACD8-FB4B-88BC-6A1BC29B87CD}"/>
              </a:ext>
            </a:extLst>
          </p:cNvPr>
          <p:cNvSpPr/>
          <p:nvPr/>
        </p:nvSpPr>
        <p:spPr>
          <a:xfrm>
            <a:off x="1386840" y="828794"/>
            <a:ext cx="5982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dirty="0">
                <a:latin typeface="Helvetica" pitchFamily="2" charset="0"/>
              </a:rPr>
              <a:t>El mentor en acción: estar CERCA del mentorando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0BC8B36-939B-B145-A2D4-52948AD2E686}"/>
              </a:ext>
            </a:extLst>
          </p:cNvPr>
          <p:cNvSpPr/>
          <p:nvPr/>
        </p:nvSpPr>
        <p:spPr>
          <a:xfrm>
            <a:off x="960120" y="1933694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46000B6-D94B-CE4B-9942-749CC835759B}"/>
              </a:ext>
            </a:extLst>
          </p:cNvPr>
          <p:cNvSpPr/>
          <p:nvPr/>
        </p:nvSpPr>
        <p:spPr>
          <a:xfrm>
            <a:off x="2019300" y="1426726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EBF3AE-431F-0D41-99A5-37E0811B150E}"/>
              </a:ext>
            </a:extLst>
          </p:cNvPr>
          <p:cNvSpPr/>
          <p:nvPr/>
        </p:nvSpPr>
        <p:spPr>
          <a:xfrm>
            <a:off x="2644140" y="1505649"/>
            <a:ext cx="5484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Crear una relación de confianza y compromiso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8A07A51-A49F-9648-89F2-0A637E205F4B}"/>
              </a:ext>
            </a:extLst>
          </p:cNvPr>
          <p:cNvSpPr/>
          <p:nvPr/>
        </p:nvSpPr>
        <p:spPr>
          <a:xfrm>
            <a:off x="1798320" y="2158722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Explorar y escuchar con empatía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983448F-E525-5B4D-A05C-ED37605160E3}"/>
              </a:ext>
            </a:extLst>
          </p:cNvPr>
          <p:cNvSpPr/>
          <p:nvPr/>
        </p:nvSpPr>
        <p:spPr>
          <a:xfrm>
            <a:off x="2750820" y="2665690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4B1DF4B-A805-E44C-9189-5744B5FF957A}"/>
              </a:ext>
            </a:extLst>
          </p:cNvPr>
          <p:cNvSpPr/>
          <p:nvPr/>
        </p:nvSpPr>
        <p:spPr>
          <a:xfrm>
            <a:off x="3445228" y="2778204"/>
            <a:ext cx="5524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Retar y ayudar a redefinir y resolver problemas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E4F2051-B26B-E544-A60A-327CB72E1C4F}"/>
              </a:ext>
            </a:extLst>
          </p:cNvPr>
          <p:cNvSpPr/>
          <p:nvPr/>
        </p:nvSpPr>
        <p:spPr>
          <a:xfrm>
            <a:off x="2008364" y="3289220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CEAA4B5-7BEE-1340-83FD-142E4FBF0496}"/>
              </a:ext>
            </a:extLst>
          </p:cNvPr>
          <p:cNvSpPr/>
          <p:nvPr/>
        </p:nvSpPr>
        <p:spPr>
          <a:xfrm>
            <a:off x="2968484" y="4344710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1418F69-EC6D-2A4B-B27A-5D3D69E857CE}"/>
              </a:ext>
            </a:extLst>
          </p:cNvPr>
          <p:cNvSpPr/>
          <p:nvPr/>
        </p:nvSpPr>
        <p:spPr>
          <a:xfrm>
            <a:off x="2663684" y="3489305"/>
            <a:ext cx="4203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Construir comprensión y capacidad</a:t>
            </a:r>
          </a:p>
        </p:txBody>
      </p:sp>
    </p:spTree>
    <p:extLst>
      <p:ext uri="{BB962C8B-B14F-4D97-AF65-F5344CB8AC3E}">
        <p14:creationId xmlns:p14="http://schemas.microsoft.com/office/powerpoint/2010/main" val="309827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4B84D-D87A-5949-A040-9A23AC65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RETAR Y AYUDAR A REDEFINIR Y RESOLVER PROBLEMAS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E197A53-9F76-F247-8E2B-2F316A0C95B1}"/>
              </a:ext>
            </a:extLst>
          </p:cNvPr>
          <p:cNvSpPr/>
          <p:nvPr/>
        </p:nvSpPr>
        <p:spPr>
          <a:xfrm>
            <a:off x="1300843" y="2004536"/>
            <a:ext cx="9231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Helvetica" pitchFamily="2" charset="0"/>
              </a:rPr>
              <a:t>Ayudar al </a:t>
            </a:r>
            <a:r>
              <a:rPr lang="es-MX" i="1" dirty="0">
                <a:latin typeface="Helvetica" pitchFamily="2" charset="0"/>
              </a:rPr>
              <a:t>mentee</a:t>
            </a:r>
            <a:r>
              <a:rPr lang="es-MX" dirty="0">
                <a:latin typeface="Helvetica" pitchFamily="2" charset="0"/>
              </a:rPr>
              <a:t> a tomar conciencia de su situación actual, establecer la </a:t>
            </a:r>
            <a:r>
              <a:rPr lang="es-MX" sz="2000" dirty="0">
                <a:latin typeface="Helvetica" pitchFamily="2" charset="0"/>
              </a:rPr>
              <a:t>visión</a:t>
            </a:r>
            <a:r>
              <a:rPr lang="es-MX" dirty="0">
                <a:latin typeface="Helvetica" pitchFamily="2" charset="0"/>
              </a:rPr>
              <a:t> a donde quiere llegar y elaborar un </a:t>
            </a:r>
            <a:r>
              <a:rPr lang="es-MX" sz="2000" dirty="0">
                <a:latin typeface="Helvetica" pitchFamily="2" charset="0"/>
              </a:rPr>
              <a:t>plan de acción </a:t>
            </a:r>
            <a:r>
              <a:rPr lang="es-MX" dirty="0">
                <a:latin typeface="Helvetica" pitchFamily="2" charset="0"/>
              </a:rPr>
              <a:t>que le permita alcanzarla.</a:t>
            </a:r>
            <a:endParaRPr lang="es-MX" dirty="0">
              <a:effectLst/>
              <a:latin typeface="Helvetica" pitchFamily="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1672115-5AED-6245-990C-81D98334F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185" y="3300186"/>
            <a:ext cx="3327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11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ADB91-EDC3-0F46-AFCE-21D035FC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88B367-6ACB-6343-A396-829EEF2ED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29" y="2086882"/>
            <a:ext cx="6433457" cy="339951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400" dirty="0">
                <a:latin typeface="Helvetica" pitchFamily="2" charset="0"/>
              </a:rPr>
              <a:t>Estimular y expresar confianza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>
                <a:latin typeface="Helvetica" pitchFamily="2" charset="0"/>
              </a:rPr>
              <a:t>Analizar la situaci</a:t>
            </a:r>
            <a:r>
              <a:rPr lang="es-ES" sz="2400" dirty="0" err="1">
                <a:latin typeface="Helvetica" pitchFamily="2" charset="0"/>
              </a:rPr>
              <a:t>ón</a:t>
            </a:r>
            <a:r>
              <a:rPr lang="es-ES" sz="2400" dirty="0">
                <a:latin typeface="Helvetica" pitchFamily="2" charset="0"/>
              </a:rPr>
              <a:t> actual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>
                <a:latin typeface="Helvetica" pitchFamily="2" charset="0"/>
              </a:rPr>
              <a:t>Formular </a:t>
            </a:r>
            <a:r>
              <a:rPr lang="es-MX" dirty="0">
                <a:latin typeface="Helvetica" pitchFamily="2" charset="0"/>
              </a:rPr>
              <a:t>objetivos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>
                <a:latin typeface="Helvetica" pitchFamily="2" charset="0"/>
              </a:rPr>
              <a:t>Establecer un </a:t>
            </a:r>
            <a:r>
              <a:rPr lang="es-MX" dirty="0">
                <a:latin typeface="Helvetica" pitchFamily="2" charset="0"/>
              </a:rPr>
              <a:t>plan de acción</a:t>
            </a:r>
            <a:endParaRPr lang="es-MX" sz="2400" dirty="0">
              <a:latin typeface="Helvetica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52A8F8-A904-D94C-A90A-724EAE3C8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38863" y="3767251"/>
            <a:ext cx="760187" cy="495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CFECCC-A034-0049-8F75-F402CABBE0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36103" y="4719206"/>
            <a:ext cx="760187" cy="4953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B0E01B-9C45-814C-A551-F496EEFE45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72959" y="1822777"/>
            <a:ext cx="5268670" cy="4343215"/>
          </a:xfrm>
          <a:prstGeom prst="round2DiagRect">
            <a:avLst>
              <a:gd name="adj1" fmla="val 16667"/>
              <a:gd name="adj2" fmla="val 50000"/>
            </a:avLst>
          </a:prstGeom>
        </p:spPr>
      </p:pic>
      <p:cxnSp>
        <p:nvCxnSpPr>
          <p:cNvPr id="17" name="Conector angular 16">
            <a:extLst>
              <a:ext uri="{FF2B5EF4-FFF2-40B4-BE49-F238E27FC236}">
                <a16:creationId xmlns:a16="http://schemas.microsoft.com/office/drawing/2014/main" id="{A1B3D948-453B-464D-8F1E-9BAA3751EC19}"/>
              </a:ext>
            </a:extLst>
          </p:cNvPr>
          <p:cNvCxnSpPr>
            <a:cxnSpLocks/>
            <a:stCxn id="3" idx="0"/>
            <a:endCxn id="3" idx="2"/>
          </p:cNvCxnSpPr>
          <p:nvPr/>
        </p:nvCxnSpPr>
        <p:spPr>
          <a:xfrm rot="16200000" flipH="1">
            <a:off x="3019199" y="3786641"/>
            <a:ext cx="3399518" cy="12700"/>
          </a:xfrm>
          <a:prstGeom prst="bentConnector5">
            <a:avLst>
              <a:gd name="adj1" fmla="val -6724"/>
              <a:gd name="adj2" fmla="val -28028567"/>
              <a:gd name="adj3" fmla="val 106724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94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98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717AAF-B1D6-414B-80C9-1B5575E8D0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57" y="345017"/>
            <a:ext cx="11021785" cy="60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6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5E0026C-D841-2F43-8858-69F6E89D3B43}"/>
              </a:ext>
            </a:extLst>
          </p:cNvPr>
          <p:cNvSpPr/>
          <p:nvPr/>
        </p:nvSpPr>
        <p:spPr>
          <a:xfrm>
            <a:off x="0" y="5562600"/>
            <a:ext cx="12070080" cy="1051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D14DA74-8FF6-1944-8736-349F57AC71D3}"/>
              </a:ext>
            </a:extLst>
          </p:cNvPr>
          <p:cNvSpPr txBox="1">
            <a:spLocks/>
          </p:cNvSpPr>
          <p:nvPr/>
        </p:nvSpPr>
        <p:spPr>
          <a:xfrm>
            <a:off x="457200" y="5831204"/>
            <a:ext cx="9144000" cy="1026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STARWARS" panose="020B0A040201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NUESTRO CAMINO</a:t>
            </a:r>
            <a:br>
              <a:rPr lang="es-ES" dirty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D61A9F-5BAF-D042-B5C9-A8CDE926C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" y="182880"/>
            <a:ext cx="11841480" cy="5419724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C3F94447-DC2B-1F4D-93C6-0A873AB7F118}"/>
              </a:ext>
            </a:extLst>
          </p:cNvPr>
          <p:cNvSpPr/>
          <p:nvPr/>
        </p:nvSpPr>
        <p:spPr>
          <a:xfrm>
            <a:off x="762000" y="716280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FE84039-107E-BB4D-B02B-6823757BE021}"/>
              </a:ext>
            </a:extLst>
          </p:cNvPr>
          <p:cNvSpPr/>
          <p:nvPr/>
        </p:nvSpPr>
        <p:spPr>
          <a:xfrm>
            <a:off x="3593324" y="44447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latin typeface="Helvetica" pitchFamily="2" charset="0"/>
              </a:rPr>
              <a:t>Apoyar la acción autónoma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2664999-ACD8-FB4B-88BC-6A1BC29B87CD}"/>
              </a:ext>
            </a:extLst>
          </p:cNvPr>
          <p:cNvSpPr/>
          <p:nvPr/>
        </p:nvSpPr>
        <p:spPr>
          <a:xfrm>
            <a:off x="1386840" y="828794"/>
            <a:ext cx="5982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dirty="0">
                <a:latin typeface="Helvetica" pitchFamily="2" charset="0"/>
              </a:rPr>
              <a:t>El mentor en acción: estar CERCA del mentorando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0BC8B36-939B-B145-A2D4-52948AD2E686}"/>
              </a:ext>
            </a:extLst>
          </p:cNvPr>
          <p:cNvSpPr/>
          <p:nvPr/>
        </p:nvSpPr>
        <p:spPr>
          <a:xfrm>
            <a:off x="960120" y="1933694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46000B6-D94B-CE4B-9942-749CC835759B}"/>
              </a:ext>
            </a:extLst>
          </p:cNvPr>
          <p:cNvSpPr/>
          <p:nvPr/>
        </p:nvSpPr>
        <p:spPr>
          <a:xfrm>
            <a:off x="2019300" y="1426726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EBF3AE-431F-0D41-99A5-37E0811B150E}"/>
              </a:ext>
            </a:extLst>
          </p:cNvPr>
          <p:cNvSpPr/>
          <p:nvPr/>
        </p:nvSpPr>
        <p:spPr>
          <a:xfrm>
            <a:off x="2644140" y="1505649"/>
            <a:ext cx="5484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Crear una relación de confianza y compromiso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8A07A51-A49F-9648-89F2-0A637E205F4B}"/>
              </a:ext>
            </a:extLst>
          </p:cNvPr>
          <p:cNvSpPr/>
          <p:nvPr/>
        </p:nvSpPr>
        <p:spPr>
          <a:xfrm>
            <a:off x="1798320" y="2158722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Explorar y escuchar con empatía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983448F-E525-5B4D-A05C-ED37605160E3}"/>
              </a:ext>
            </a:extLst>
          </p:cNvPr>
          <p:cNvSpPr/>
          <p:nvPr/>
        </p:nvSpPr>
        <p:spPr>
          <a:xfrm>
            <a:off x="2750820" y="2665690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4B1DF4B-A805-E44C-9189-5744B5FF957A}"/>
              </a:ext>
            </a:extLst>
          </p:cNvPr>
          <p:cNvSpPr/>
          <p:nvPr/>
        </p:nvSpPr>
        <p:spPr>
          <a:xfrm>
            <a:off x="3445228" y="2778204"/>
            <a:ext cx="5524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Retar y ayudar a redefinir y resolver problemas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E4F2051-B26B-E544-A60A-327CB72E1C4F}"/>
              </a:ext>
            </a:extLst>
          </p:cNvPr>
          <p:cNvSpPr/>
          <p:nvPr/>
        </p:nvSpPr>
        <p:spPr>
          <a:xfrm>
            <a:off x="2008364" y="3289220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CEAA4B5-7BEE-1340-83FD-142E4FBF0496}"/>
              </a:ext>
            </a:extLst>
          </p:cNvPr>
          <p:cNvSpPr/>
          <p:nvPr/>
        </p:nvSpPr>
        <p:spPr>
          <a:xfrm>
            <a:off x="2968484" y="4344710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1418F69-EC6D-2A4B-B27A-5D3D69E857CE}"/>
              </a:ext>
            </a:extLst>
          </p:cNvPr>
          <p:cNvSpPr/>
          <p:nvPr/>
        </p:nvSpPr>
        <p:spPr>
          <a:xfrm>
            <a:off x="2663684" y="3489305"/>
            <a:ext cx="4203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Construir comprensión y capacidad</a:t>
            </a:r>
          </a:p>
        </p:txBody>
      </p:sp>
    </p:spTree>
    <p:extLst>
      <p:ext uri="{BB962C8B-B14F-4D97-AF65-F5344CB8AC3E}">
        <p14:creationId xmlns:p14="http://schemas.microsoft.com/office/powerpoint/2010/main" val="13976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4B84D-D87A-5949-A040-9A23AC65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MODELO CERCA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304EB6-37B1-164F-834D-FF533C642C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349240" y="522943"/>
            <a:ext cx="6004560" cy="581857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10D439D-0ACE-5C40-A3B8-F0FDD16084E0}"/>
              </a:ext>
            </a:extLst>
          </p:cNvPr>
          <p:cNvSpPr/>
          <p:nvPr/>
        </p:nvSpPr>
        <p:spPr>
          <a:xfrm>
            <a:off x="7451273" y="3249352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>
                <a:latin typeface="Helvetica" pitchFamily="2" charset="0"/>
              </a:rPr>
              <a:t>CERCA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787C3EB-27DE-834A-9A0D-8A0B2CD4D684}"/>
              </a:ext>
            </a:extLst>
          </p:cNvPr>
          <p:cNvSpPr/>
          <p:nvPr/>
        </p:nvSpPr>
        <p:spPr>
          <a:xfrm>
            <a:off x="5614091" y="2709701"/>
            <a:ext cx="84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Clima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7B274F1-E5D0-F042-B6A7-67F5AAF77CE8}"/>
              </a:ext>
            </a:extLst>
          </p:cNvPr>
          <p:cNvSpPr/>
          <p:nvPr/>
        </p:nvSpPr>
        <p:spPr>
          <a:xfrm>
            <a:off x="7722924" y="1035365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Escuchar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F3FC312-0C83-A140-A8A4-DC7F4E484B12}"/>
              </a:ext>
            </a:extLst>
          </p:cNvPr>
          <p:cNvSpPr/>
          <p:nvPr/>
        </p:nvSpPr>
        <p:spPr>
          <a:xfrm>
            <a:off x="10231811" y="2709701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Retar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CD08A0C-D5BA-B947-8259-64967A9F4758}"/>
              </a:ext>
            </a:extLst>
          </p:cNvPr>
          <p:cNvSpPr/>
          <p:nvPr/>
        </p:nvSpPr>
        <p:spPr>
          <a:xfrm>
            <a:off x="9150857" y="5423867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Construir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90EC972-CA17-144B-ABC8-72E56EA89220}"/>
              </a:ext>
            </a:extLst>
          </p:cNvPr>
          <p:cNvSpPr/>
          <p:nvPr/>
        </p:nvSpPr>
        <p:spPr>
          <a:xfrm>
            <a:off x="6495562" y="5423867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Acci</a:t>
            </a:r>
            <a:r>
              <a:rPr lang="es-ES" sz="2000" dirty="0" err="1">
                <a:latin typeface="Helvetica" pitchFamily="2" charset="0"/>
              </a:rPr>
              <a:t>ón</a:t>
            </a:r>
            <a:endParaRPr lang="es-MX" sz="2000" dirty="0">
              <a:latin typeface="Helvetica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C78F4D4-9866-C44B-B637-DF07C84BF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23" y="1430473"/>
            <a:ext cx="3274032" cy="49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5EE3D33-CA6F-364B-B119-8C3D222125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737AC5F-6ABE-C942-9480-E0266985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CREAR UNA RELACI</a:t>
            </a:r>
            <a:r>
              <a:rPr lang="es-ES" sz="2800" dirty="0" err="1"/>
              <a:t>ÓN</a:t>
            </a:r>
            <a:r>
              <a:rPr lang="es-ES" sz="2800" dirty="0"/>
              <a:t> DE CONFIANZA Y COMPROMISO</a:t>
            </a:r>
            <a:endParaRPr lang="es-MX" sz="28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3A74C4-A4C9-E84D-99D7-41E2F6015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 dirty="0"/>
              <a:t>Establecer el contexto y crear un clima de confianza positiva para la interrelación, explicitando las expectativas recíprocas y las reglas de juego para que el proceso se produzca de forma abierta, natural y espontánea.</a:t>
            </a:r>
          </a:p>
        </p:txBody>
      </p:sp>
    </p:spTree>
    <p:extLst>
      <p:ext uri="{BB962C8B-B14F-4D97-AF65-F5344CB8AC3E}">
        <p14:creationId xmlns:p14="http://schemas.microsoft.com/office/powerpoint/2010/main" val="402513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F84C8-A612-9B4A-852F-9607CB35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/>
              <a:t>¿</a:t>
            </a:r>
            <a:r>
              <a:rPr lang="es-ES" dirty="0"/>
              <a:t>CÓMO LO HARÍAS TÚ?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4D3798-98B0-594F-8C4B-0608487CC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090" y="1927677"/>
            <a:ext cx="7057496" cy="468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73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E3D2E-FD3F-CB45-B70E-774FAFCA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EC0E87-9A91-A143-8B3E-57FC8AE9E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03" y="2251395"/>
            <a:ext cx="6285460" cy="435791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D153902-BC52-5949-9984-0B443058C5B4}"/>
              </a:ext>
            </a:extLst>
          </p:cNvPr>
          <p:cNvSpPr/>
          <p:nvPr/>
        </p:nvSpPr>
        <p:spPr>
          <a:xfrm>
            <a:off x="6435850" y="2051340"/>
            <a:ext cx="2366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Sintonía emocional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5BF9A7B-D46C-A944-B1FA-F90755F001A2}"/>
              </a:ext>
            </a:extLst>
          </p:cNvPr>
          <p:cNvSpPr/>
          <p:nvPr/>
        </p:nvSpPr>
        <p:spPr>
          <a:xfrm>
            <a:off x="7857510" y="4027424"/>
            <a:ext cx="2164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Actitud de apoyo </a:t>
            </a:r>
          </a:p>
          <a:p>
            <a:r>
              <a:rPr lang="es-MX" sz="2000" dirty="0">
                <a:latin typeface="Helvetica" pitchFamily="2" charset="0"/>
              </a:rPr>
              <a:t>y confianza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88C86DE-D929-DF47-9316-D3B48529F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011" y="2586805"/>
            <a:ext cx="2792700" cy="930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5AA10BB-BF15-B445-A3FF-DFD76AA27C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56300" flipV="1">
            <a:off x="5397614" y="2913030"/>
            <a:ext cx="772192" cy="8159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E984383-6EFE-6B48-87D5-85D1C6B307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884" y="3221552"/>
            <a:ext cx="990600" cy="381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B1E6DC-8949-BC4A-9E44-8F5985367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04493">
            <a:off x="6251750" y="1697996"/>
            <a:ext cx="2970044" cy="11067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6C169F2-C180-5D40-8E09-9F8ADBBAC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04493">
            <a:off x="7454674" y="3827968"/>
            <a:ext cx="2970044" cy="110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7AF9B1B-20E6-3E40-9995-4A8400B777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928" y="212271"/>
            <a:ext cx="8637815" cy="63844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4E3D2E-FD3F-CB45-B70E-774FAFCA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7721" y="2649604"/>
            <a:ext cx="4505018" cy="1325563"/>
          </a:xfrm>
        </p:spPr>
        <p:txBody>
          <a:bodyPr>
            <a:normAutofit/>
          </a:bodyPr>
          <a:lstStyle/>
          <a:p>
            <a:r>
              <a:rPr lang="es-ES" dirty="0"/>
              <a:t>CREAR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C5B59A-6842-5447-9463-E4F5FC455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725" y="1490049"/>
            <a:ext cx="2888488" cy="2485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Establece tu compromiso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r>
              <a:rPr lang="es-MX" sz="2400" dirty="0"/>
              <a:t>Yo…</a:t>
            </a:r>
          </a:p>
          <a:p>
            <a:pPr marL="0" indent="0">
              <a:buNone/>
            </a:pPr>
            <a:endParaRPr lang="es-MX" sz="2400" dirty="0"/>
          </a:p>
          <a:p>
            <a:endParaRPr lang="es-MX" sz="2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D1CEE4-393C-174D-83F7-1167FE5AB6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769" y="4993190"/>
            <a:ext cx="501155" cy="5584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13F618-A8AF-A942-B0F0-424ABAD914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559" y="3938112"/>
            <a:ext cx="698500" cy="3683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37610C-1563-5F46-9D9E-97DA85996D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347" y="3833065"/>
            <a:ext cx="864185" cy="6670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A5324AE-A5CA-5941-8D55-4E0F22F946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493" y="4743859"/>
            <a:ext cx="660683" cy="5285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DED21DF-33C1-BB48-81DC-C56EEDD235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258" y="4269356"/>
            <a:ext cx="431800" cy="342900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A54897FA-98C1-DB46-811B-C48F622DA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158" y="2719772"/>
            <a:ext cx="75406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94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E3D2E-FD3F-CB45-B70E-774FAFCA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CREAR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8C44588-8D1C-2641-9FF1-039F81A8A3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2172569"/>
            <a:ext cx="4397829" cy="42109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6234352-459C-4B42-B514-80D83EAE5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385" y="3313051"/>
            <a:ext cx="5895282" cy="307051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61F88C0-FE8D-D841-B830-71A67DA32B02}"/>
              </a:ext>
            </a:extLst>
          </p:cNvPr>
          <p:cNvSpPr/>
          <p:nvPr/>
        </p:nvSpPr>
        <p:spPr>
          <a:xfrm>
            <a:off x="2948968" y="4448197"/>
            <a:ext cx="2167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Reglas del juego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8948F07-F7B4-6B4A-B063-C046CA77AB51}"/>
              </a:ext>
            </a:extLst>
          </p:cNvPr>
          <p:cNvSpPr/>
          <p:nvPr/>
        </p:nvSpPr>
        <p:spPr>
          <a:xfrm>
            <a:off x="2387573" y="3740331"/>
            <a:ext cx="84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Roles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17E6E8C-41A1-134A-A631-6BAD5B263760}"/>
              </a:ext>
            </a:extLst>
          </p:cNvPr>
          <p:cNvSpPr/>
          <p:nvPr/>
        </p:nvSpPr>
        <p:spPr>
          <a:xfrm>
            <a:off x="3758950" y="5215825"/>
            <a:ext cx="1638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Expectativas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F7A5A51-8877-CC44-937E-2214F6486ECE}"/>
              </a:ext>
            </a:extLst>
          </p:cNvPr>
          <p:cNvSpPr/>
          <p:nvPr/>
        </p:nvSpPr>
        <p:spPr>
          <a:xfrm>
            <a:off x="3129636" y="2117968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/>
              <a:t>Establece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44B9A0-C996-6249-AEC4-2723D5A200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473" y="3819736"/>
            <a:ext cx="419100" cy="2413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65F48C2-322F-494E-90DC-45375C0D8E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68" y="4546119"/>
            <a:ext cx="419100" cy="2413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72FB310-256A-5442-B860-636DAF3E66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850" y="5277591"/>
            <a:ext cx="4191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86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354</Words>
  <Application>Microsoft Macintosh PowerPoint</Application>
  <PresentationFormat>Panorámica</PresentationFormat>
  <Paragraphs>68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Helvetica Neue</vt:lpstr>
      <vt:lpstr>STARWARS</vt:lpstr>
      <vt:lpstr>Tema de Office</vt:lpstr>
      <vt:lpstr>MENTORING EN ACCIÓN </vt:lpstr>
      <vt:lpstr>Presentación de PowerPoint</vt:lpstr>
      <vt:lpstr>Presentación de PowerPoint</vt:lpstr>
      <vt:lpstr>MODELO CERCA</vt:lpstr>
      <vt:lpstr>CREAR UNA RELACIÓN DE CONFIANZA Y COMPROMISO</vt:lpstr>
      <vt:lpstr>¿CÓMO LO HARÍAS TÚ?</vt:lpstr>
      <vt:lpstr>CREAR</vt:lpstr>
      <vt:lpstr>CREAR</vt:lpstr>
      <vt:lpstr>CREAR</vt:lpstr>
      <vt:lpstr>CREAR</vt:lpstr>
      <vt:lpstr>Presentación de PowerPoint</vt:lpstr>
      <vt:lpstr>EXPLORAR Y ESCUCHAR CON EMPATÍA</vt:lpstr>
      <vt:lpstr>EXPLORAR</vt:lpstr>
      <vt:lpstr>Presentación de PowerPoint</vt:lpstr>
      <vt:lpstr>RETAR Y AYUDAR A REDEFINIR Y RESOLVER PROBLEMAS</vt:lpstr>
      <vt:lpstr>RETAR</vt:lpstr>
      <vt:lpstr>Presentación de PowerPoint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 EN ACCIÓN </dc:title>
  <dc:creator>Usuario de Microsoft Office</dc:creator>
  <cp:lastModifiedBy>Usuario de Microsoft Office</cp:lastModifiedBy>
  <cp:revision>79</cp:revision>
  <dcterms:created xsi:type="dcterms:W3CDTF">2018-04-08T02:45:04Z</dcterms:created>
  <dcterms:modified xsi:type="dcterms:W3CDTF">2018-05-08T02:26:02Z</dcterms:modified>
</cp:coreProperties>
</file>