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78" r:id="rId5"/>
    <p:sldId id="275" r:id="rId6"/>
    <p:sldId id="277" r:id="rId7"/>
    <p:sldId id="262" r:id="rId8"/>
    <p:sldId id="279" r:id="rId9"/>
    <p:sldId id="280" r:id="rId10"/>
    <p:sldId id="281" r:id="rId11"/>
    <p:sldId id="282" r:id="rId12"/>
    <p:sldId id="276" r:id="rId13"/>
    <p:sldId id="27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3"/>
    <p:restoredTop sz="96234"/>
  </p:normalViewPr>
  <p:slideViewPr>
    <p:cSldViewPr snapToGrid="0" snapToObjects="1">
      <p:cViewPr varScale="1">
        <p:scale>
          <a:sx n="103" d="100"/>
          <a:sy n="103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BE14-CBA2-6940-82CE-B6EA1207DB88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EB436-6BEC-CC4D-95F9-2BE0F2D6D2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47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latin typeface="Helvetica" pitchFamily="2" charset="0"/>
              </a:rPr>
              <a:t>Señalar con claridad la meta a dónde queremos llegar y traza la ruta para alcanzarla. El mentor ayuda a construirlo a través de preguntas que formula mentee. El resultado es un Plan de Acción.</a:t>
            </a:r>
            <a:endParaRPr lang="es-MX" dirty="0">
              <a:effectLst/>
              <a:latin typeface="Helvetica" pitchFamily="2" charset="0"/>
            </a:endParaRPr>
          </a:p>
          <a:p>
            <a:pPr algn="just"/>
            <a:endParaRPr lang="es-MX" sz="1200" dirty="0">
              <a:latin typeface="Helvetica" pitchFamily="2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94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C97AC"/>
                </a:solidFill>
                <a:latin typeface="Helvetica" pitchFamily="2" charset="0"/>
              </a:rPr>
              <a:t>M</a:t>
            </a:r>
            <a:r>
              <a:rPr lang="es-MX" sz="1200" dirty="0">
                <a:latin typeface="Helvetica" pitchFamily="2" charset="0"/>
              </a:rPr>
              <a:t>edible: Ha de incluir el criterio para determinar si se ha alcanzado</a:t>
            </a:r>
          </a:p>
          <a:p>
            <a:r>
              <a:rPr lang="es-MX" sz="1200" dirty="0">
                <a:solidFill>
                  <a:srgbClr val="3C97AC"/>
                </a:solidFill>
                <a:latin typeface="Helvetica" pitchFamily="2" charset="0"/>
              </a:rPr>
              <a:t>E</a:t>
            </a:r>
            <a:r>
              <a:rPr lang="es-MX" sz="1200" dirty="0">
                <a:latin typeface="Helvetica" pitchFamily="2" charset="0"/>
              </a:rPr>
              <a:t>specífico: Ha de quedar claro el resultado que hay que conseguir (en términos de</a:t>
            </a:r>
          </a:p>
          <a:p>
            <a:r>
              <a:rPr lang="es-MX" sz="1200" dirty="0">
                <a:latin typeface="Helvetica" pitchFamily="2" charset="0"/>
              </a:rPr>
              <a:t>comportamientos a desarrollar)</a:t>
            </a:r>
          </a:p>
          <a:p>
            <a:r>
              <a:rPr lang="es-MX" sz="1200" dirty="0">
                <a:solidFill>
                  <a:srgbClr val="3C97AC"/>
                </a:solidFill>
                <a:latin typeface="Helvetica" pitchFamily="2" charset="0"/>
              </a:rPr>
              <a:t>N</a:t>
            </a:r>
            <a:r>
              <a:rPr lang="es-MX" sz="1200" dirty="0">
                <a:latin typeface="Helvetica" pitchFamily="2" charset="0"/>
              </a:rPr>
              <a:t>ecesario: Ha de estar basado en necesidades de aprendizaje y desarrollo</a:t>
            </a:r>
          </a:p>
          <a:p>
            <a:r>
              <a:rPr lang="es-MX" sz="1200" dirty="0">
                <a:latin typeface="Helvetica" pitchFamily="2" charset="0"/>
              </a:rPr>
              <a:t>relevantes</a:t>
            </a:r>
          </a:p>
          <a:p>
            <a:r>
              <a:rPr lang="es-MX" sz="1200" dirty="0">
                <a:solidFill>
                  <a:srgbClr val="3C97AC"/>
                </a:solidFill>
                <a:latin typeface="Helvetica" pitchFamily="2" charset="0"/>
              </a:rPr>
              <a:t>T</a:t>
            </a:r>
            <a:r>
              <a:rPr lang="es-MX" sz="1200" dirty="0">
                <a:latin typeface="Helvetica" pitchFamily="2" charset="0"/>
              </a:rPr>
              <a:t>emporalizado: Especifica un plazo límite para su consecución</a:t>
            </a:r>
          </a:p>
          <a:p>
            <a:r>
              <a:rPr lang="es-MX" sz="1200" dirty="0">
                <a:solidFill>
                  <a:srgbClr val="3C97AC"/>
                </a:solidFill>
                <a:latin typeface="Helvetica" pitchFamily="2" charset="0"/>
              </a:rPr>
              <a:t>O</a:t>
            </a:r>
            <a:r>
              <a:rPr lang="es-MX" sz="1200" dirty="0">
                <a:latin typeface="Helvetica" pitchFamily="2" charset="0"/>
              </a:rPr>
              <a:t>portunidad: En términos positivos. Nuestro cerebro nos ofrece respuestas para</a:t>
            </a:r>
          </a:p>
          <a:p>
            <a:r>
              <a:rPr lang="es-MX" sz="1200" dirty="0">
                <a:latin typeface="Helvetica" pitchFamily="2" charset="0"/>
              </a:rPr>
              <a:t>aquello que le preguntamos y procura conseguir aquello a lo que prestamos atención.</a:t>
            </a:r>
          </a:p>
          <a:p>
            <a:r>
              <a:rPr lang="es-MX" sz="1200" dirty="0">
                <a:latin typeface="Helvetica" pitchFamily="2" charset="0"/>
              </a:rPr>
              <a:t>Ejemplo: “Asumir las críticas con naturalidad” en vez de “No enfadarme cuando me</a:t>
            </a:r>
          </a:p>
          <a:p>
            <a:r>
              <a:rPr lang="es-MX" sz="1200" dirty="0">
                <a:latin typeface="Helvetica" pitchFamily="2" charset="0"/>
              </a:rPr>
              <a:t>critican”</a:t>
            </a:r>
          </a:p>
          <a:p>
            <a:r>
              <a:rPr lang="es-MX" sz="1200" dirty="0">
                <a:solidFill>
                  <a:srgbClr val="3C97AC"/>
                </a:solidFill>
                <a:latin typeface="Helvetica" pitchFamily="2" charset="0"/>
              </a:rPr>
              <a:t>R</a:t>
            </a:r>
            <a:r>
              <a:rPr lang="es-MX" sz="1200" dirty="0">
                <a:latin typeface="Helvetica" pitchFamily="2" charset="0"/>
              </a:rPr>
              <a:t>etador: Los objetivos han de ser estimulantes, ofrecer un reto, para que sean</a:t>
            </a:r>
          </a:p>
          <a:p>
            <a:r>
              <a:rPr lang="es-MX" sz="1200" dirty="0">
                <a:latin typeface="Helvetica" pitchFamily="2" charset="0"/>
              </a:rPr>
              <a:t>motivadores.</a:t>
            </a:r>
            <a:endParaRPr lang="es-MX" sz="1200" dirty="0">
              <a:effectLst/>
              <a:latin typeface="Helvetica" pitchFamily="2" charset="0"/>
            </a:endParaRPr>
          </a:p>
          <a:p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36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dirty="0">
                <a:latin typeface="Helvetica" pitchFamily="2" charset="0"/>
              </a:rPr>
              <a:t>Hacer preguntas poderosas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Helvetica" pitchFamily="2" charset="0"/>
              </a:rPr>
              <a:t>Preguntas con intención, con dirección, enfocadas a abrir el punto de vista aprendiz.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Helvetica" pitchFamily="2" charset="0"/>
              </a:rPr>
              <a:t>Preguntas desafiantes, que necesitan de tiempo para pensarse,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Helvetica" pitchFamily="2" charset="0"/>
              </a:rPr>
              <a:t>Preguntas que no te habías hecho hasta ahora y que te hacen salir de tu zona de confort. </a:t>
            </a:r>
            <a:endParaRPr lang="es-MX" sz="1200" dirty="0">
              <a:latin typeface="Helvetica" pitchFamily="2" charset="0"/>
            </a:endParaRPr>
          </a:p>
          <a:p>
            <a:pPr algn="just"/>
            <a:r>
              <a:rPr lang="es-MX" sz="1200" dirty="0">
                <a:latin typeface="Helvetica" pitchFamily="2" charset="0"/>
              </a:rPr>
              <a:t>Escuchar en profundidad</a:t>
            </a:r>
          </a:p>
          <a:p>
            <a:pPr algn="just"/>
            <a:r>
              <a:rPr lang="es-MX" sz="1200" dirty="0">
                <a:latin typeface="Helvetica" pitchFamily="2" charset="0"/>
              </a:rPr>
              <a:t>Guiar el proceso de reflexión sobre los puntos fuertes y áreas de desarrollo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28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Ayudar al mentee a entender las situaciones desde otros puntos de vista y a generar diferentes alternativas de comportamiento.</a:t>
            </a:r>
          </a:p>
          <a:p>
            <a:r>
              <a:rPr lang="es-MX" dirty="0"/>
              <a:t>Analizar de forma conjunta las situaciones problemáticas, propiciando la reflexión y la comprensión.</a:t>
            </a:r>
          </a:p>
          <a:p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7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0888F0-5573-5A4A-B580-2B48E23072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FFB1E2-D997-C84C-ACC4-123B0F366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C000"/>
                </a:solidFill>
                <a:latin typeface="STARWARS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A4FD7-B78F-074D-90E3-32AC6A93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5BE76D7-5541-A847-8E5D-D0D6490F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B9BD1B6-D7C5-5140-B138-05BC2410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25E053A-6A60-E146-8F59-8CA8C866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70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13EAA-9393-6842-8D51-D28945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01BD84-E8DE-6E42-95F1-FFA48CAA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08D1C9D-0E74-434E-8CC3-B15260005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8B96CECC-539B-E34C-B83B-DA8B3457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56165D0-75A5-DB4F-B40C-8A08A09B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921BB45-2869-4C48-B005-BDF83AB9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00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EBE0-AF9B-4A44-A57B-9670C4E0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B528D57-CF91-4740-BF12-FCB2A0A68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B2690F2-B40D-6D4A-BA32-9578C0F5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C9BAA5C-AD4F-FC4A-A86A-62FAE2D6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5FA4D2E-350A-7445-A851-F295C57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6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12AF37-4101-C74C-BBD2-2605EADD7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105B7386-169B-7746-BE80-F191BE3CD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3F90F89-2AD2-554B-B248-339609EE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8B53A96-01EB-D34F-87DF-FE3195A6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D9F2AEE-C771-9B41-AA2E-68203F42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8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492FB7B-90DE-F54C-8212-042E6D432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700347-AF9A-674F-B354-2F21C6C5503C}"/>
              </a:ext>
            </a:extLst>
          </p:cNvPr>
          <p:cNvSpPr/>
          <p:nvPr userDrawn="1"/>
        </p:nvSpPr>
        <p:spPr>
          <a:xfrm>
            <a:off x="717630" y="451413"/>
            <a:ext cx="10799180" cy="58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E76E4-6F42-A64F-80DC-6C0D8BA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79CBF-4C21-8F43-A5B8-71B1B75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FFB11F8-BB82-EC43-B44B-224E322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DBB6591-837E-8949-8DBA-4B7CAF8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7C63A5-D51B-9343-95B4-C65B3D0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07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492FB7B-90DE-F54C-8212-042E6D432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700347-AF9A-674F-B354-2F21C6C5503C}"/>
              </a:ext>
            </a:extLst>
          </p:cNvPr>
          <p:cNvSpPr/>
          <p:nvPr userDrawn="1"/>
        </p:nvSpPr>
        <p:spPr>
          <a:xfrm>
            <a:off x="254643" y="185195"/>
            <a:ext cx="11736729" cy="64355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E76E4-6F42-A64F-80DC-6C0D8BA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79CBF-4C21-8F43-A5B8-71B1B75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FFB11F8-BB82-EC43-B44B-224E322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DBB6591-837E-8949-8DBA-4B7CAF8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7C63A5-D51B-9343-95B4-C65B3D0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8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AA07E-2884-064E-A705-E9C145E5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EE9453E-AD92-EE40-9D03-D96EEF58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9E8FCE7-F2AA-084C-BF98-F99D48F0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3B441AB7-D735-CD41-9CAF-7CDCE058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778F46D-5006-E844-AEB8-9CC5E55E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5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C7078-C076-2345-86A4-3F674115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54575-7C71-2747-9AE2-04F9F5C05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9FCD61-4893-5D43-B19A-2698F6E1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BFF68536-35A9-9145-87F2-D57B1E39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52D81DF-3996-544B-863E-3453A7F5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73E001B-9BE6-5C42-967E-D8204282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01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71FB2-E98B-AE41-8A18-19690263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57586EE-B023-3C48-8046-B07FF8D6C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987FFC-F734-B84E-9353-477EE6E1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F543AF2-D5E0-AC47-937F-A5BADB6FF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716601-2079-FA41-AB24-44A2630E5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41FC61BB-BEBE-7F4C-AA83-0725238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5F5548E3-69A4-E24A-8EC0-C51B40A7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BF69ED6-E0C4-0C40-BA58-B66A35C1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5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ADEE5-9707-DC4E-8C21-D11326C8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D796A3B1-1B3B-914D-83F1-900E54C9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6526761-09D9-0D47-A6B8-8C48B1A1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1D58CA4-40FF-8C4C-98A6-0F5B7C04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5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456EA3-1A0E-424C-98CC-9B8F14E1E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1F285317-FB35-AE41-A00E-95285CAE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84C2A72B-A9DF-2D41-BC32-9DA7D2AE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188A84D-E6C9-2C4C-B231-B47E620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1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6AD6A-D72D-DF45-ADCF-08492DC2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CD702-576C-0442-8E03-6199BF8B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B832A29-45DC-BE44-A278-8C1E1A9FC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D734B0-E762-2C4E-A726-BC42D32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5E6922D-5407-C043-A11B-C54451D6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CDCB420-F386-CB44-9E60-2189938D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EB9ABC1E-77D0-4A4D-850A-0C3C1B26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D643A26-4DE0-9746-BFFD-3CCEF7FE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8EF6CA2-0E0E-0442-970B-2C1E249F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D157FF2-9BCE-DA42-8D57-0464EA2F4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FB12944-688E-F349-B3CA-A42B002AA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TARWARS" panose="020B0A040201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A149-3C71-4142-8CE1-D6F565791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MENTORING EN ACCI</a:t>
            </a:r>
            <a:r>
              <a:rPr lang="es-ES" dirty="0" err="1"/>
              <a:t>ÓN</a:t>
            </a: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78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264688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AE9D6D3-1726-7146-8DB2-317A500DF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0" b="-2"/>
          <a:stretch/>
        </p:blipFill>
        <p:spPr>
          <a:xfrm>
            <a:off x="6531484" y="645982"/>
            <a:ext cx="5461724" cy="5577837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E26E0C-36AE-E343-B809-AD270E1A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127428" cy="1676603"/>
          </a:xfrm>
        </p:spPr>
        <p:txBody>
          <a:bodyPr>
            <a:normAutofit/>
          </a:bodyPr>
          <a:lstStyle/>
          <a:p>
            <a:r>
              <a:rPr lang="es-MX" dirty="0"/>
              <a:t>APOYAR LA ACCIÓN AUTÓNOMA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895C8-E5D1-6D42-BA38-15343E6EF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3118757"/>
            <a:ext cx="5127029" cy="310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Reforzar la capacidad del </a:t>
            </a:r>
            <a:r>
              <a:rPr lang="es-MX" i="1" dirty="0"/>
              <a:t>mentee</a:t>
            </a:r>
            <a:r>
              <a:rPr lang="es-MX" dirty="0"/>
              <a:t> para poner en práctica las habilidades adquiridas y seguir mejorando de forma autónoma.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369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E3D2E-FD3F-CB45-B70E-774FAFCA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APOYA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5B59A-6842-5447-9463-E4F5FC45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907141"/>
            <a:ext cx="5143500" cy="3828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MX" sz="2000" dirty="0"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>
                <a:latin typeface="Helvetica" pitchFamily="2" charset="0"/>
              </a:rPr>
              <a:t>Felicitar por los logros alcanzados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>
                <a:latin typeface="Helvetica" pitchFamily="2" charset="0"/>
              </a:rPr>
              <a:t>Animar y apoyar en los momentos difíciles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>
                <a:latin typeface="Helvetica" pitchFamily="2" charset="0"/>
              </a:rPr>
              <a:t>Fomentar la autoestima y autoconfianza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>
                <a:latin typeface="Helvetica" pitchFamily="2" charset="0"/>
              </a:rPr>
              <a:t>Impulsar la autonomía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0250C9-64F9-5541-AF4C-6D272E586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9035"/>
            <a:ext cx="6662057" cy="46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101473-4A2E-E349-946A-1CCD2988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3200" y="163286"/>
            <a:ext cx="11798299" cy="65538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D6043E-2B9F-6D46-8D6F-6EC1D2E09F88}"/>
              </a:ext>
            </a:extLst>
          </p:cNvPr>
          <p:cNvSpPr txBox="1"/>
          <p:nvPr/>
        </p:nvSpPr>
        <p:spPr>
          <a:xfrm>
            <a:off x="8327571" y="2204356"/>
            <a:ext cx="3184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Helvetica" pitchFamily="2" charset="0"/>
              </a:rPr>
              <a:t>No lo intentes. Hazlo, o no lo hagas, pero NO lo intentes.</a:t>
            </a:r>
          </a:p>
        </p:txBody>
      </p:sp>
    </p:spTree>
    <p:extLst>
      <p:ext uri="{BB962C8B-B14F-4D97-AF65-F5344CB8AC3E}">
        <p14:creationId xmlns:p14="http://schemas.microsoft.com/office/powerpoint/2010/main" val="16955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13976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A0B9E00-4785-244C-B63E-13A27F03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126" y="1246367"/>
            <a:ext cx="5298020" cy="50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BFB3AD-DD90-9B40-A613-8F36FF6A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s-MX" dirty="0"/>
              <a:t>EXPLORAR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F1FB3E-4EC3-F744-8130-53C829E01609}"/>
              </a:ext>
            </a:extLst>
          </p:cNvPr>
          <p:cNvSpPr txBox="1"/>
          <p:nvPr/>
        </p:nvSpPr>
        <p:spPr>
          <a:xfrm>
            <a:off x="1091815" y="1321356"/>
            <a:ext cx="193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Helvetica" pitchFamily="2" charset="0"/>
              </a:rPr>
              <a:t>MODELO MAPA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C23ED4-ECBD-644A-ABC5-C311EFE81EA3}"/>
              </a:ext>
            </a:extLst>
          </p:cNvPr>
          <p:cNvSpPr/>
          <p:nvPr/>
        </p:nvSpPr>
        <p:spPr>
          <a:xfrm>
            <a:off x="5710081" y="5889695"/>
            <a:ext cx="6237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/>
              <a:t>Beatriz Valderrama</a:t>
            </a:r>
          </a:p>
          <a:p>
            <a:pPr algn="r"/>
            <a:r>
              <a:rPr lang="es-MX" dirty="0"/>
              <a:t> (Adaptado de GROW Graham Alexander)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2A51F4-832C-F749-BA54-34F48B66C89F}"/>
              </a:ext>
            </a:extLst>
          </p:cNvPr>
          <p:cNvSpPr/>
          <p:nvPr/>
        </p:nvSpPr>
        <p:spPr>
          <a:xfrm>
            <a:off x="7329101" y="5155542"/>
            <a:ext cx="236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Helvetica" pitchFamily="2" charset="0"/>
              </a:rPr>
              <a:t>Acordar acciones</a:t>
            </a:r>
            <a:endParaRPr lang="es-MX" dirty="0">
              <a:effectLst/>
              <a:latin typeface="Helvetica" pitchFamily="2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DBB225F-4173-144F-88E0-ED6E6E82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606" y="1670276"/>
            <a:ext cx="3008694" cy="6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34440EF-E6CE-EC48-A98F-B937E53F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526" y="2691216"/>
            <a:ext cx="2987770" cy="7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C56D8DE7-1B7E-F646-B9B3-99334870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989" y="3731802"/>
            <a:ext cx="3008694" cy="6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004C1EA-4EB7-FD4F-8F37-017DFB1E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526" y="4591107"/>
            <a:ext cx="2987770" cy="7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3C3BA1A-D673-5844-B3C3-DFC9E7365847}"/>
              </a:ext>
            </a:extLst>
          </p:cNvPr>
          <p:cNvSpPr/>
          <p:nvPr/>
        </p:nvSpPr>
        <p:spPr>
          <a:xfrm>
            <a:off x="3337424" y="1710335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FFC000"/>
                </a:solidFill>
                <a:latin typeface="Helvetica" pitchFamily="2" charset="0"/>
              </a:rPr>
              <a:t>M</a:t>
            </a:r>
            <a:r>
              <a:rPr lang="es-MX" sz="2000" dirty="0">
                <a:latin typeface="Helvetica" pitchFamily="2" charset="0"/>
              </a:rPr>
              <a:t>etas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4260941-6C2D-1C43-8CC9-06068B10BE0B}"/>
              </a:ext>
            </a:extLst>
          </p:cNvPr>
          <p:cNvSpPr/>
          <p:nvPr/>
        </p:nvSpPr>
        <p:spPr>
          <a:xfrm>
            <a:off x="3363072" y="2387264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Helvetica" pitchFamily="2" charset="0"/>
              </a:rPr>
              <a:t>Establecer objetivos mentor</a:t>
            </a:r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91E2020-941C-0048-BAEF-140CC5AD8703}"/>
              </a:ext>
            </a:extLst>
          </p:cNvPr>
          <p:cNvSpPr/>
          <p:nvPr/>
        </p:nvSpPr>
        <p:spPr>
          <a:xfrm>
            <a:off x="7280710" y="2802793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Realidad </a:t>
            </a:r>
            <a:r>
              <a:rPr lang="es-MX" sz="2000" b="1" dirty="0">
                <a:solidFill>
                  <a:srgbClr val="FFC000"/>
                </a:solidFill>
                <a:latin typeface="Helvetica" pitchFamily="2" charset="0"/>
              </a:rPr>
              <a:t>A</a:t>
            </a:r>
            <a:r>
              <a:rPr lang="es-MX" sz="2000" dirty="0">
                <a:latin typeface="Helvetica" pitchFamily="2" charset="0"/>
              </a:rPr>
              <a:t>ctual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ACE4DE9-82A1-A24D-93C3-DAED223E19E0}"/>
              </a:ext>
            </a:extLst>
          </p:cNvPr>
          <p:cNvSpPr/>
          <p:nvPr/>
        </p:nvSpPr>
        <p:spPr>
          <a:xfrm>
            <a:off x="7281791" y="3333918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Helvetica" pitchFamily="2" charset="0"/>
              </a:rPr>
              <a:t>Explorar la situación actual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507C96D-D757-8A44-B5D0-59122C7EA863}"/>
              </a:ext>
            </a:extLst>
          </p:cNvPr>
          <p:cNvSpPr/>
          <p:nvPr/>
        </p:nvSpPr>
        <p:spPr>
          <a:xfrm>
            <a:off x="3337424" y="3797617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FFC000"/>
                </a:solidFill>
                <a:latin typeface="Helvetica" pitchFamily="2" charset="0"/>
              </a:rPr>
              <a:t>P</a:t>
            </a:r>
            <a:r>
              <a:rPr lang="es-MX" sz="2000" dirty="0">
                <a:latin typeface="Helvetica" pitchFamily="2" charset="0"/>
              </a:rPr>
              <a:t>osibles opciones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F2E95F1-A94C-7D44-B6FE-883D5017D07F}"/>
              </a:ext>
            </a:extLst>
          </p:cNvPr>
          <p:cNvSpPr/>
          <p:nvPr/>
        </p:nvSpPr>
        <p:spPr>
          <a:xfrm>
            <a:off x="3363072" y="4334684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Helvetica" pitchFamily="2" charset="0"/>
              </a:rPr>
              <a:t>Generar opciones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0473D35-A846-7340-B4CF-40B87A99870A}"/>
              </a:ext>
            </a:extLst>
          </p:cNvPr>
          <p:cNvSpPr/>
          <p:nvPr/>
        </p:nvSpPr>
        <p:spPr>
          <a:xfrm>
            <a:off x="7128587" y="4662814"/>
            <a:ext cx="2950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Compromisos de </a:t>
            </a:r>
            <a:r>
              <a:rPr lang="es-MX" sz="2000" b="1" dirty="0">
                <a:solidFill>
                  <a:srgbClr val="FFC000"/>
                </a:solidFill>
                <a:latin typeface="Helvetica" pitchFamily="2" charset="0"/>
              </a:rPr>
              <a:t>A</a:t>
            </a:r>
            <a:r>
              <a:rPr lang="es-MX" sz="2000" dirty="0">
                <a:latin typeface="Helvetica" pitchFamily="2" charset="0"/>
              </a:rPr>
              <a:t>cción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48C5A84-424B-BD47-983B-83AC99AA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572" y="5947980"/>
            <a:ext cx="657087" cy="37139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5DAA239-8FA1-464F-AED9-6C9E88525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978" y="4883797"/>
            <a:ext cx="485673" cy="107848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B80BF29-2098-8D41-A0D8-BF64D79D6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0445" y="212520"/>
            <a:ext cx="321401" cy="10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83247AC-552D-274D-AFC7-71DB528EB1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172" y="203778"/>
            <a:ext cx="9634000" cy="64256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4E3D2E-FD3F-CB45-B70E-774FAFCA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388"/>
          </a:xfrm>
        </p:spPr>
        <p:txBody>
          <a:bodyPr>
            <a:normAutofit fontScale="90000"/>
          </a:bodyPr>
          <a:lstStyle/>
          <a:p>
            <a:r>
              <a:rPr lang="es-MX" dirty="0"/>
              <a:t>EXPLORAR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5B59A-6842-5447-9463-E4F5FC45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90" y="3112109"/>
            <a:ext cx="1923370" cy="565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Objetivos </a:t>
            </a:r>
          </a:p>
          <a:p>
            <a:pPr marL="0" indent="0">
              <a:buNone/>
            </a:pPr>
            <a:endParaRPr lang="es-MX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A24CC66-C0BB-9241-AEC3-0BED82335777}"/>
              </a:ext>
            </a:extLst>
          </p:cNvPr>
          <p:cNvGrpSpPr/>
          <p:nvPr/>
        </p:nvGrpSpPr>
        <p:grpSpPr>
          <a:xfrm>
            <a:off x="3918857" y="1178641"/>
            <a:ext cx="2184478" cy="5226630"/>
            <a:chOff x="3918857" y="1178641"/>
            <a:chExt cx="2184478" cy="522663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DAE08BC-3F42-7846-BB0C-73F0D72A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7" y="1178641"/>
              <a:ext cx="2141663" cy="98521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A1B78CA-B247-FB4B-A575-6A9042194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7" y="2032084"/>
              <a:ext cx="2141663" cy="98521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318260B-A77B-E64F-A2B0-F76FD5134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7" y="2828515"/>
              <a:ext cx="2141663" cy="98521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8DB6EA7-56DD-AB42-B5B3-DF290BEC8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7" y="3656508"/>
              <a:ext cx="2141663" cy="985218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CB55617-6E6F-EE46-AFDC-B27C5B266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7" y="5420053"/>
              <a:ext cx="2141663" cy="98521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45350D7-20C3-3544-8342-C242D5EE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857" y="4452939"/>
              <a:ext cx="2141663" cy="985218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B5507BD-831D-1745-95FB-D1698678FBE0}"/>
                </a:ext>
              </a:extLst>
            </p:cNvPr>
            <p:cNvSpPr/>
            <p:nvPr/>
          </p:nvSpPr>
          <p:spPr>
            <a:xfrm rot="498036">
              <a:off x="4270258" y="1371687"/>
              <a:ext cx="14388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FFC000"/>
                  </a:solidFill>
                  <a:latin typeface="Helvetica" pitchFamily="2" charset="0"/>
                </a:rPr>
                <a:t>M</a:t>
              </a:r>
              <a:r>
                <a:rPr lang="es-MX" sz="2000" dirty="0">
                  <a:latin typeface="Helvetica" pitchFamily="2" charset="0"/>
                </a:rPr>
                <a:t>edible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769A30C-9055-4D44-A3F9-A17FD8EE75AA}"/>
                </a:ext>
              </a:extLst>
            </p:cNvPr>
            <p:cNvSpPr/>
            <p:nvPr/>
          </p:nvSpPr>
          <p:spPr>
            <a:xfrm rot="498036">
              <a:off x="4221810" y="3062607"/>
              <a:ext cx="17092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FFC000"/>
                  </a:solidFill>
                  <a:latin typeface="Helvetica" pitchFamily="2" charset="0"/>
                </a:rPr>
                <a:t>N</a:t>
              </a:r>
              <a:r>
                <a:rPr lang="es-MX" sz="2000" dirty="0">
                  <a:latin typeface="Helvetica" pitchFamily="2" charset="0"/>
                </a:rPr>
                <a:t>ecesario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A39C04E-DE22-5545-9871-CC8C0064AE7F}"/>
                </a:ext>
              </a:extLst>
            </p:cNvPr>
            <p:cNvSpPr/>
            <p:nvPr/>
          </p:nvSpPr>
          <p:spPr>
            <a:xfrm rot="498036">
              <a:off x="4221811" y="2235489"/>
              <a:ext cx="17092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FFC000"/>
                  </a:solidFill>
                  <a:latin typeface="Helvetica" pitchFamily="2" charset="0"/>
                </a:rPr>
                <a:t>E</a:t>
              </a:r>
              <a:r>
                <a:rPr lang="es-MX" sz="2000" dirty="0">
                  <a:latin typeface="Helvetica" pitchFamily="2" charset="0"/>
                </a:rPr>
                <a:t>spec</a:t>
              </a:r>
              <a:r>
                <a:rPr lang="es-ES" sz="2000" dirty="0">
                  <a:latin typeface="Helvetica" pitchFamily="2" charset="0"/>
                </a:rPr>
                <a:t>í</a:t>
              </a:r>
              <a:r>
                <a:rPr lang="es-MX" sz="2000" dirty="0">
                  <a:latin typeface="Helvetica" pitchFamily="2" charset="0"/>
                </a:rPr>
                <a:t>fico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D3F9543-C5CC-1549-8D05-1AA48572E4CD}"/>
                </a:ext>
              </a:extLst>
            </p:cNvPr>
            <p:cNvSpPr/>
            <p:nvPr/>
          </p:nvSpPr>
          <p:spPr>
            <a:xfrm rot="498036">
              <a:off x="4220902" y="3877910"/>
              <a:ext cx="18824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FFC000"/>
                  </a:solidFill>
                  <a:latin typeface="Helvetica" pitchFamily="2" charset="0"/>
                </a:rPr>
                <a:t>T</a:t>
              </a:r>
              <a:r>
                <a:rPr lang="es-MX" sz="2000" dirty="0">
                  <a:latin typeface="Helvetica" pitchFamily="2" charset="0"/>
                </a:rPr>
                <a:t>emporalizado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6C11C59-BAC2-A241-8CB5-399E58E7A974}"/>
                </a:ext>
              </a:extLst>
            </p:cNvPr>
            <p:cNvSpPr/>
            <p:nvPr/>
          </p:nvSpPr>
          <p:spPr>
            <a:xfrm rot="498036">
              <a:off x="4200254" y="4681384"/>
              <a:ext cx="18618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FFC000"/>
                  </a:solidFill>
                  <a:latin typeface="Helvetica" pitchFamily="2" charset="0"/>
                </a:rPr>
                <a:t>O</a:t>
              </a:r>
              <a:r>
                <a:rPr lang="es-MX" sz="2000" dirty="0">
                  <a:latin typeface="Helvetica" pitchFamily="2" charset="0"/>
                </a:rPr>
                <a:t>portunidad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C50653A-3962-C64B-9CBF-280B9C945E12}"/>
                </a:ext>
              </a:extLst>
            </p:cNvPr>
            <p:cNvSpPr/>
            <p:nvPr/>
          </p:nvSpPr>
          <p:spPr>
            <a:xfrm rot="498036">
              <a:off x="4200255" y="5682638"/>
              <a:ext cx="18618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FFC000"/>
                  </a:solidFill>
                  <a:latin typeface="Helvetica" pitchFamily="2" charset="0"/>
                </a:rPr>
                <a:t>R</a:t>
              </a:r>
              <a:r>
                <a:rPr lang="es-MX" sz="2000" dirty="0">
                  <a:latin typeface="Helvetica" pitchFamily="2" charset="0"/>
                </a:rPr>
                <a:t>etador</a:t>
              </a: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4DD1BECB-4B1A-4240-8744-A1A4E1C7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8661">
            <a:off x="743919" y="2845322"/>
            <a:ext cx="2103328" cy="96341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8C2D499-4C9A-914A-AFD8-E75F1FA48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64" y="5391808"/>
            <a:ext cx="1234467" cy="1311023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46A22E75-B58D-F247-9E4D-68E26B5ECFE2}"/>
              </a:ext>
            </a:extLst>
          </p:cNvPr>
          <p:cNvSpPr/>
          <p:nvPr/>
        </p:nvSpPr>
        <p:spPr>
          <a:xfrm>
            <a:off x="1071206" y="2083285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399380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405332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>
            <a:extLst>
              <a:ext uri="{FF2B5EF4-FFF2-40B4-BE49-F238E27FC236}">
                <a16:creationId xmlns:a16="http://schemas.microsoft.com/office/drawing/2014/main" id="{0E0BBA1D-7179-5140-ACB3-4959E7AC9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9458"/>
            <a:ext cx="11767457" cy="27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BFB3AD-DD90-9B40-A613-8F36FF6A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68" y="373972"/>
            <a:ext cx="7065061" cy="1325563"/>
          </a:xfrm>
        </p:spPr>
        <p:txBody>
          <a:bodyPr>
            <a:normAutofit/>
          </a:bodyPr>
          <a:lstStyle/>
          <a:p>
            <a:r>
              <a:rPr lang="es-MX" dirty="0"/>
              <a:t>CONSTRUIR COMPRENSI</a:t>
            </a:r>
            <a:r>
              <a:rPr lang="es-ES" dirty="0" err="1"/>
              <a:t>ÓN</a:t>
            </a:r>
            <a:r>
              <a:rPr lang="es-ES" dirty="0"/>
              <a:t> Y CAPACIDAD</a:t>
            </a:r>
            <a:r>
              <a:rPr lang="es-MX" dirty="0"/>
              <a:t> 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9AAA3ADF-FF53-974E-B90F-E1FFCB31DE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23317" y="1281689"/>
            <a:ext cx="5322512" cy="5322512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6BCDE9E4-8F47-904F-B2AD-64633787F3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29" y="4766099"/>
            <a:ext cx="1339939" cy="1348159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D46DF559-1627-5743-B96F-7B2016C6BE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415" y="2897456"/>
            <a:ext cx="1679971" cy="166972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3CFF581-3937-4142-AEEC-0B26EAE65643}"/>
              </a:ext>
            </a:extLst>
          </p:cNvPr>
          <p:cNvSpPr/>
          <p:nvPr/>
        </p:nvSpPr>
        <p:spPr>
          <a:xfrm rot="1436826">
            <a:off x="2584438" y="3408088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Helvetica" pitchFamily="2" charset="0"/>
              </a:rPr>
              <a:t>Conocimientos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BE570CC-709F-DA42-B5F5-DD3027DAD77A}"/>
              </a:ext>
            </a:extLst>
          </p:cNvPr>
          <p:cNvSpPr/>
          <p:nvPr/>
        </p:nvSpPr>
        <p:spPr>
          <a:xfrm rot="4059113">
            <a:off x="4237409" y="2454323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Helvetica" pitchFamily="2" charset="0"/>
              </a:rPr>
              <a:t>Experiencias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763B0D-47DF-B740-8AAE-F6D5E7B19B80}"/>
              </a:ext>
            </a:extLst>
          </p:cNvPr>
          <p:cNvSpPr/>
          <p:nvPr/>
        </p:nvSpPr>
        <p:spPr>
          <a:xfrm>
            <a:off x="5306953" y="3993403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Helvetica" pitchFamily="2" charset="0"/>
              </a:rPr>
              <a:t>Orientaci</a:t>
            </a:r>
            <a:r>
              <a:rPr lang="es-ES" sz="2000" b="1" dirty="0" err="1">
                <a:solidFill>
                  <a:schemeClr val="bg1"/>
                </a:solidFill>
                <a:latin typeface="Helvetica" pitchFamily="2" charset="0"/>
              </a:rPr>
              <a:t>ón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051E6B7-3706-204D-BC09-542B7FBBE657}"/>
              </a:ext>
            </a:extLst>
          </p:cNvPr>
          <p:cNvSpPr/>
          <p:nvPr/>
        </p:nvSpPr>
        <p:spPr>
          <a:xfrm rot="17660527">
            <a:off x="3581620" y="5079502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Helvetica" pitchFamily="2" charset="0"/>
              </a:rPr>
              <a:t>Relaciones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2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ED6A0F5-FBD3-2644-A7B2-72C2B988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3658">
            <a:off x="1790176" y="2152837"/>
            <a:ext cx="3280792" cy="35118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67BD64-6340-8341-952C-6408BF4E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CONSTRUIR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9CF7B-334A-C64B-9055-7AF95276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294" y="2107477"/>
            <a:ext cx="3688940" cy="40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Helvetica" pitchFamily="2" charset="0"/>
              </a:rPr>
              <a:t>Analizar de problemáticas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F02E73-0BAC-594E-B9E0-8623A5559B90}"/>
              </a:ext>
            </a:extLst>
          </p:cNvPr>
          <p:cNvSpPr txBox="1"/>
          <p:nvPr/>
        </p:nvSpPr>
        <p:spPr>
          <a:xfrm>
            <a:off x="7214193" y="888643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Helvetica" pitchFamily="2" charset="0"/>
              </a:rPr>
              <a:t>REencuadre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613ABF-1EEC-544B-AAB2-D75F19053D5D}"/>
              </a:ext>
            </a:extLst>
          </p:cNvPr>
          <p:cNvSpPr/>
          <p:nvPr/>
        </p:nvSpPr>
        <p:spPr>
          <a:xfrm>
            <a:off x="4801403" y="3986038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Otros puntos de vista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DFA89E9-1D60-704C-A35D-F23B896CA02E}"/>
              </a:ext>
            </a:extLst>
          </p:cNvPr>
          <p:cNvSpPr/>
          <p:nvPr/>
        </p:nvSpPr>
        <p:spPr>
          <a:xfrm>
            <a:off x="3203893" y="3164359"/>
            <a:ext cx="495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Diferentes alternativas de comportamiento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D5FCA9-7BDA-E84B-AFC2-9800CD9C3722}"/>
              </a:ext>
            </a:extLst>
          </p:cNvPr>
          <p:cNvSpPr/>
          <p:nvPr/>
        </p:nvSpPr>
        <p:spPr>
          <a:xfrm>
            <a:off x="3230867" y="4936025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Propiciar la reflexión y la comprensión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A9E763-9DAF-A948-A90B-72ABA4244F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96" y="531516"/>
            <a:ext cx="3907718" cy="58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1712EB-F421-204A-A8C0-6243403AE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067BD64-6340-8341-952C-6408BF4E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MX" sz="3600"/>
              <a:t>CONSTRUIR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9CF7B-334A-C64B-9055-7AF95276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000" dirty="0">
                <a:latin typeface="Helvetica" pitchFamily="2" charset="0"/>
              </a:rPr>
              <a:t>Pautas, recursos y modelos de comportamiento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000" dirty="0">
                <a:latin typeface="Helvetica" pitchFamily="2" charset="0"/>
              </a:rPr>
              <a:t>Retrolimentaci</a:t>
            </a:r>
            <a:r>
              <a:rPr lang="es-ES" sz="2000" dirty="0" err="1">
                <a:latin typeface="Helvetica" pitchFamily="2" charset="0"/>
              </a:rPr>
              <a:t>ón</a:t>
            </a:r>
            <a:r>
              <a:rPr lang="es-MX" sz="2000" dirty="0">
                <a:latin typeface="Helvetica" pitchFamily="2" charset="0"/>
              </a:rPr>
              <a:t>, orientación y apoyo</a:t>
            </a:r>
          </a:p>
          <a:p>
            <a:endParaRPr lang="es-MX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47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525</Words>
  <Application>Microsoft Macintosh PowerPoint</Application>
  <PresentationFormat>Panorámica</PresentationFormat>
  <Paragraphs>91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STARWARS</vt:lpstr>
      <vt:lpstr>Tema de Office</vt:lpstr>
      <vt:lpstr>MENTORING EN ACCIÓN </vt:lpstr>
      <vt:lpstr>Presentación de PowerPoint</vt:lpstr>
      <vt:lpstr>Presentación de PowerPoint</vt:lpstr>
      <vt:lpstr>EXPLORAR </vt:lpstr>
      <vt:lpstr>EXPLORAR</vt:lpstr>
      <vt:lpstr>Presentación de PowerPoint</vt:lpstr>
      <vt:lpstr>CONSTRUIR COMPRENSIÓN Y CAPACIDAD </vt:lpstr>
      <vt:lpstr>CONSTRUIR</vt:lpstr>
      <vt:lpstr>CONSTRUIR</vt:lpstr>
      <vt:lpstr>Presentación de PowerPoint</vt:lpstr>
      <vt:lpstr>APOYAR LA ACCIÓN AUTÓNOMA</vt:lpstr>
      <vt:lpstr>APOYA</vt:lpstr>
      <vt:lpstr>Presentación de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EN ACCIÓN </dc:title>
  <dc:creator>Usuario de Microsoft Office</dc:creator>
  <cp:lastModifiedBy>Usuario de Microsoft Office</cp:lastModifiedBy>
  <cp:revision>94</cp:revision>
  <dcterms:created xsi:type="dcterms:W3CDTF">2018-04-08T02:45:04Z</dcterms:created>
  <dcterms:modified xsi:type="dcterms:W3CDTF">2018-05-08T02:27:32Z</dcterms:modified>
</cp:coreProperties>
</file>