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52" r:id="rId2"/>
    <p:sldId id="594" r:id="rId3"/>
    <p:sldId id="595" r:id="rId4"/>
    <p:sldId id="596" r:id="rId5"/>
    <p:sldId id="599" r:id="rId6"/>
    <p:sldId id="598" r:id="rId7"/>
    <p:sldId id="597" r:id="rId8"/>
    <p:sldId id="600" r:id="rId9"/>
    <p:sldId id="601" r:id="rId10"/>
    <p:sldId id="602" r:id="rId11"/>
  </p:sldIdLst>
  <p:sldSz cx="9144000" cy="6858000" type="letter"/>
  <p:notesSz cx="7010400" cy="92964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1AB"/>
    <a:srgbClr val="F8503E"/>
    <a:srgbClr val="A2FC5E"/>
    <a:srgbClr val="FFFF4B"/>
    <a:srgbClr val="75EF89"/>
    <a:srgbClr val="FFCD1E"/>
    <a:srgbClr val="FF0000"/>
    <a:srgbClr val="FFB13F"/>
    <a:srgbClr val="F27712"/>
    <a:srgbClr val="07C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49" autoAdjust="0"/>
    <p:restoredTop sz="92070" autoAdjust="0"/>
  </p:normalViewPr>
  <p:slideViewPr>
    <p:cSldViewPr snapToObjects="1">
      <p:cViewPr varScale="1">
        <p:scale>
          <a:sx n="147" d="100"/>
          <a:sy n="147" d="100"/>
        </p:scale>
        <p:origin x="30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2490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algn="r">
              <a:defRPr sz="1200"/>
            </a:lvl1pPr>
          </a:lstStyle>
          <a:p>
            <a:fld id="{9E9A9163-D8BD-0840-95ED-E57732E78BDF}" type="datetime1">
              <a:rPr lang="es-ES_tradnl"/>
              <a:t>3/1/17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>
              <a:defRPr sz="1200"/>
            </a:lvl1pPr>
          </a:lstStyle>
          <a:p>
            <a:fld id="{D73243D5-B037-F94B-BD85-45C4FC7A97E4}" type="slidenum">
              <a:rPr lang="es-ES_tradnl"/>
              <a:t>‹Nr.›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algn="r">
              <a:defRPr sz="1200"/>
            </a:lvl1pPr>
          </a:lstStyle>
          <a:p>
            <a:fld id="{04FC7070-86EE-DA4C-BC28-2F892ABB6762}" type="datetime1">
              <a:rPr lang="es-ES_tradnl"/>
              <a:t>3/1/17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/>
          <a:lstStyle/>
          <a:p>
            <a:pPr lv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>
              <a:defRPr sz="1200"/>
            </a:lvl1pPr>
          </a:lstStyle>
          <a:p>
            <a:fld id="{D1665B4E-1473-6F48-BAB3-EC3316CBDDCC}" type="slidenum">
              <a:rPr lang="es-ES_tradnl"/>
              <a:t>‹Nr.›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4605771-FBB0-4F70-B159-54CE47971D3F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69342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5A83A07-B3EC-624D-9D0B-522CCCBF7066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64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02EBBDD-DF14-4421-955A-E6E1D3760A29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7010400" y="6264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8C63353-EAE8-504E-9555-CF678630906D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367CAC3-292E-4F7F-AFC5-473CDA3B4673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6CB33-0797-6A41-B86A-9DD1DC1347A9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61932C8-480A-4EFE-B8E5-D50889D3E40F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1458D2-64A6-A247-9236-9F5EA779DC84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1623955-9C9F-4EC6-89D6-CC9338B3940A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7519B2-04AE-A04E-BFF6-5C8E0AC0E77C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4EA2C5D-99FE-4AA8-A6C8-8F2A42ACA1B7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A8935A-0DC4-FE42-BEBF-8663A52D896C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5CDA553-2304-472A-9E73-7BC73D526940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5AD2B-1603-D446-8C48-E2B151B086D0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2082B05-3665-476F-B163-768EAB7D5847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36F619-F904-2449-9A9A-7AFF226C83A0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D9F1A09-8333-4B50-A8FF-C5868019E8C4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3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156580-CA07-6148-8647-83A8721CFD48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21F0C90-32A5-4093-B4E5-A5E7CC1FAFBB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2E53D4-D27F-504E-A669-B394253677A8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Arrastre la imagen al marcador de posición o haga clic en el icono para agregar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264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31B78D3-9309-4CFF-A672-498018AA4D1B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EA2E57-4637-4B4A-BBFD-7A44CE9791E4}" type="slidenum">
              <a:rPr lang="es-ES_tradnl"/>
              <a:t>‹Nr.›</a:t>
            </a:fld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1C14BF5-27FC-431E-9E07-4A35B5B7E1DB}" type="datetime1">
              <a:rPr lang="es-ES_tradnl" smtClean="0"/>
              <a:t>3/1/17</a:t>
            </a:fld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C36B2F0-C207-DE42-9831-6074E68A4974}" type="slidenum">
              <a:rPr lang="es-ES_tradnl"/>
              <a:t>‹Nr.›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larendon Bold BT"/>
          <a:ea typeface="ＭＳ Ｐゴシック" charset="-128"/>
          <a:cs typeface="Clarendon Bold BT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larendon Bold BT" pitchFamily="-109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larendon Bold BT" pitchFamily="-109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larendon Bold BT" pitchFamily="-109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larendon Bold BT" pitchFamily="-109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Lucida Bright"/>
          <a:ea typeface="ＭＳ Ｐゴシック" charset="-128"/>
          <a:cs typeface="Lucida Br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Lucida Bright"/>
          <a:ea typeface="ＭＳ Ｐゴシック" charset="-128"/>
          <a:cs typeface="Lucida Br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Lucida Bright"/>
          <a:ea typeface="ＭＳ Ｐゴシック" charset="-128"/>
          <a:cs typeface="Lucida Br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1"/>
          </a:solidFill>
          <a:latin typeface="Lucida Bright"/>
          <a:ea typeface="ＭＳ Ｐゴシック" charset="-128"/>
          <a:cs typeface="Lucida Br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bg1"/>
          </a:solidFill>
          <a:latin typeface="Lucida Bright"/>
          <a:ea typeface="ＭＳ Ｐゴシック" charset="-128"/>
          <a:cs typeface="Lucida Br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ebportal.edicomgroup.com/customers/cinepolis/consulta-ticket-cfdi-cinepoli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oporte_ef@cinepolis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83A07-B3EC-624D-9D0B-522CCCBF7066}" type="slidenum">
              <a:rPr lang="es-ES_tradnl" smtClean="0"/>
              <a:t>1</a:t>
            </a:fld>
            <a:endParaRPr lang="es-ES_tradnl" dirty="0"/>
          </a:p>
        </p:txBody>
      </p:sp>
      <p:sp>
        <p:nvSpPr>
          <p:cNvPr id="3" name="2 Rectángulo"/>
          <p:cNvSpPr/>
          <p:nvPr/>
        </p:nvSpPr>
        <p:spPr>
          <a:xfrm>
            <a:off x="971544" y="691863"/>
            <a:ext cx="64807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accent1"/>
                </a:solidFill>
                <a:latin typeface="Calibri" charset="0"/>
              </a:rPr>
              <a:t>Facturación Electrónica </a:t>
            </a:r>
            <a:r>
              <a:rPr lang="es-MX" sz="2800" b="1" dirty="0">
                <a:solidFill>
                  <a:schemeClr val="accent1"/>
                </a:solidFill>
                <a:latin typeface="Calibri" charset="0"/>
              </a:rPr>
              <a:t>a clientes</a:t>
            </a:r>
            <a:endParaRPr sz="2800" b="1">
              <a:latin typeface="Calibri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2737" y="5877153"/>
            <a:ext cx="4538345" cy="367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i="1" dirty="0" smtClean="0">
                <a:solidFill>
                  <a:schemeClr val="bg1">
                    <a:lumMod val="95000"/>
                  </a:schemeClr>
                </a:solidFill>
                <a:latin typeface="Calibri" charset="0"/>
                <a:hlinkClick r:id="rId2"/>
              </a:rPr>
              <a:t>http://webportal.edicomgroup.com/customers/cinepolis/consulta-ticket-cfdi-cinepolis.html</a:t>
            </a:r>
          </a:p>
          <a:p>
            <a:endParaRPr lang="es-MX" sz="900" b="1" i="1" dirty="0" smtClean="0">
              <a:solidFill>
                <a:schemeClr val="bg1">
                  <a:lumMod val="95000"/>
                </a:schemeClr>
              </a:solidFill>
              <a:latin typeface="Calibri" charset="0"/>
              <a:hlinkClick r:id="rId2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2471" y="4940409"/>
            <a:ext cx="33216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1661AB"/>
                </a:solidFill>
                <a:latin typeface="Calibri" charset="0"/>
              </a:rPr>
              <a:t>Ingresar del </a:t>
            </a:r>
            <a:r>
              <a:rPr lang="es-CO" altLang="es-MX" dirty="0" smtClean="0">
                <a:solidFill>
                  <a:srgbClr val="1661AB"/>
                </a:solidFill>
                <a:latin typeface="Calibri" charset="0"/>
              </a:rPr>
              <a:t>portal </a:t>
            </a:r>
            <a:r>
              <a:rPr lang="es-MX" dirty="0" smtClean="0">
                <a:solidFill>
                  <a:srgbClr val="1661AB"/>
                </a:solidFill>
                <a:latin typeface="Calibri" charset="0"/>
              </a:rPr>
              <a:t>de facturación:</a:t>
            </a:r>
          </a:p>
        </p:txBody>
      </p:sp>
      <p:pic>
        <p:nvPicPr>
          <p:cNvPr id="5732" name="Picture 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6" y="1412405"/>
            <a:ext cx="7380312" cy="31289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Imagen 6" descr="C:\Users\Tres60 Diseño\Desktop\35020-O030F0.png35020-O030F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2283" y="5308600"/>
            <a:ext cx="1847215" cy="557530"/>
          </a:xfrm>
          <a:prstGeom prst="rect">
            <a:avLst/>
          </a:prstGeom>
        </p:spPr>
      </p:pic>
      <p:pic>
        <p:nvPicPr>
          <p:cNvPr id="8" name="Imagen 7" descr="P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" y="693420"/>
            <a:ext cx="491490" cy="5207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458D2-64A6-A247-9236-9F5EA779DC84}" type="slidenum">
              <a:rPr lang="es-ES_tradnl" smtClean="0"/>
              <a:t>10</a:t>
            </a:fld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40466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1"/>
                </a:solidFill>
              </a:rPr>
              <a:t>Extraviamos la factura, ¿cómo podemos recuperarla?</a:t>
            </a:r>
          </a:p>
          <a:p>
            <a:r>
              <a:rPr lang="es-MX" sz="1600" dirty="0">
                <a:solidFill>
                  <a:schemeClr val="accent1"/>
                </a:solidFill>
              </a:rPr>
              <a:t>Si se tienen a la mano los datos de compra (número de cine, fecha, número de </a:t>
            </a:r>
            <a:r>
              <a:rPr lang="es-MX" sz="1600" dirty="0" smtClean="0">
                <a:solidFill>
                  <a:schemeClr val="accent1"/>
                </a:solidFill>
              </a:rPr>
              <a:t>transacción y </a:t>
            </a:r>
            <a:r>
              <a:rPr lang="es-MX" sz="1600" dirty="0">
                <a:solidFill>
                  <a:schemeClr val="accent1"/>
                </a:solidFill>
              </a:rPr>
              <a:t>monto total), sólo será necesario </a:t>
            </a:r>
            <a:r>
              <a:rPr lang="es-MX" sz="1600" b="1" dirty="0">
                <a:solidFill>
                  <a:schemeClr val="accent1"/>
                </a:solidFill>
              </a:rPr>
              <a:t>volver a capturarlos </a:t>
            </a:r>
            <a:r>
              <a:rPr lang="es-MX" sz="1600" dirty="0">
                <a:solidFill>
                  <a:schemeClr val="accent1"/>
                </a:solidFill>
              </a:rPr>
              <a:t>en el Portal de Facturación. </a:t>
            </a:r>
            <a:r>
              <a:rPr lang="es-MX" sz="1600" dirty="0" smtClean="0">
                <a:solidFill>
                  <a:schemeClr val="accent1"/>
                </a:solidFill>
              </a:rPr>
              <a:t>Se abrirá </a:t>
            </a:r>
            <a:r>
              <a:rPr lang="es-MX" sz="1600" dirty="0">
                <a:solidFill>
                  <a:schemeClr val="accent1"/>
                </a:solidFill>
              </a:rPr>
              <a:t>la ventana de facturación mostrando un mensaje que advierte que no se está </a:t>
            </a:r>
            <a:r>
              <a:rPr lang="es-MX" sz="1600" dirty="0" err="1" smtClean="0">
                <a:solidFill>
                  <a:schemeClr val="accent1"/>
                </a:solidFill>
              </a:rPr>
              <a:t>refacturando</a:t>
            </a:r>
            <a:r>
              <a:rPr lang="es-MX" sz="1600" dirty="0" smtClean="0">
                <a:solidFill>
                  <a:schemeClr val="accent1"/>
                </a:solidFill>
              </a:rPr>
              <a:t>, sino </a:t>
            </a:r>
            <a:r>
              <a:rPr lang="es-MX" sz="1600" dirty="0">
                <a:solidFill>
                  <a:schemeClr val="accent1"/>
                </a:solidFill>
              </a:rPr>
              <a:t>recuperando la factura: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3429000"/>
            <a:ext cx="8075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accent1"/>
                </a:solidFill>
              </a:rPr>
              <a:t>Simplemente se deberá dar </a:t>
            </a:r>
            <a:r>
              <a:rPr lang="es-MX" sz="1600" dirty="0" err="1">
                <a:solidFill>
                  <a:schemeClr val="accent1"/>
                </a:solidFill>
              </a:rPr>
              <a:t>click</a:t>
            </a:r>
            <a:r>
              <a:rPr lang="es-MX" sz="1600" dirty="0">
                <a:solidFill>
                  <a:schemeClr val="accent1"/>
                </a:solidFill>
              </a:rPr>
              <a:t> en </a:t>
            </a:r>
            <a:r>
              <a:rPr lang="es-MX" sz="1600" b="1" dirty="0">
                <a:solidFill>
                  <a:schemeClr val="accent1"/>
                </a:solidFill>
              </a:rPr>
              <a:t>“Ver informe” </a:t>
            </a:r>
            <a:r>
              <a:rPr lang="es-MX" sz="1600" dirty="0">
                <a:solidFill>
                  <a:schemeClr val="accent1"/>
                </a:solidFill>
              </a:rPr>
              <a:t>en la parte baja de la ventana.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1161151" y="1642868"/>
            <a:ext cx="6219161" cy="1835524"/>
            <a:chOff x="1161151" y="1642868"/>
            <a:chExt cx="6219161" cy="183552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51" y="1642868"/>
              <a:ext cx="6219161" cy="92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51" y="2554172"/>
              <a:ext cx="6219161" cy="92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7 Grupo"/>
          <p:cNvGrpSpPr/>
          <p:nvPr/>
        </p:nvGrpSpPr>
        <p:grpSpPr>
          <a:xfrm>
            <a:off x="1115616" y="3717032"/>
            <a:ext cx="6222718" cy="1892645"/>
            <a:chOff x="788023" y="4074173"/>
            <a:chExt cx="6222718" cy="189264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80" y="4074173"/>
              <a:ext cx="6219161" cy="94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23" y="5020992"/>
              <a:ext cx="6222378" cy="94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8 CuadroTexto"/>
          <p:cNvSpPr txBox="1"/>
          <p:nvPr/>
        </p:nvSpPr>
        <p:spPr>
          <a:xfrm>
            <a:off x="154190" y="5589240"/>
            <a:ext cx="873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1"/>
                </a:solidFill>
              </a:rPr>
              <a:t>Este procedimiento aplica también para aquellos casos en que se capture la cuenta</a:t>
            </a:r>
          </a:p>
          <a:p>
            <a:r>
              <a:rPr lang="es-MX" sz="1600" dirty="0">
                <a:solidFill>
                  <a:schemeClr val="accent1"/>
                </a:solidFill>
              </a:rPr>
              <a:t>incorrecta de e-mail y por tanto no se haya recibido la factura.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458D2-64A6-A247-9236-9F5EA779DC84}" type="slidenum">
              <a:rPr lang="es-ES_tradnl" smtClean="0"/>
              <a:t>2</a:t>
            </a:fld>
            <a:endParaRPr lang="es-ES_tradnl" dirty="0"/>
          </a:p>
        </p:txBody>
      </p:sp>
      <p:sp>
        <p:nvSpPr>
          <p:cNvPr id="3" name="2 Rectángulo"/>
          <p:cNvSpPr/>
          <p:nvPr/>
        </p:nvSpPr>
        <p:spPr>
          <a:xfrm>
            <a:off x="395536" y="692190"/>
            <a:ext cx="5454352" cy="948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70C0"/>
                </a:solidFill>
                <a:latin typeface="Calibri" charset="0"/>
              </a:rPr>
              <a:t>Se abrirá el Portal de Facturación Electrónica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2" y="1916496"/>
            <a:ext cx="7676257" cy="131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3" y="3228684"/>
            <a:ext cx="7687910" cy="131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360" y="515303"/>
            <a:ext cx="8229600" cy="1143000"/>
          </a:xfrm>
        </p:spPr>
        <p:txBody>
          <a:bodyPr/>
          <a:lstStyle/>
          <a:p>
            <a:pPr algn="l"/>
            <a:r>
              <a:rPr lang="es-CO" altLang="es-MX" sz="2800" b="1" dirty="0">
                <a:solidFill>
                  <a:srgbClr val="0070C0"/>
                </a:solidFill>
                <a:latin typeface="Calibri" charset="0"/>
              </a:rPr>
              <a:t>¿</a:t>
            </a:r>
            <a:r>
              <a:rPr lang="es-MX" sz="2800" b="1" dirty="0">
                <a:solidFill>
                  <a:srgbClr val="0070C0"/>
                </a:solidFill>
                <a:latin typeface="Calibri" charset="0"/>
              </a:rPr>
              <a:t>Cuáles son los datos que se requieren </a:t>
            </a:r>
            <a:br>
              <a:rPr lang="es-MX" sz="2800" b="1" dirty="0">
                <a:solidFill>
                  <a:srgbClr val="0070C0"/>
                </a:solidFill>
                <a:latin typeface="Calibri" charset="0"/>
              </a:rPr>
            </a:br>
            <a:r>
              <a:rPr lang="es-MX" sz="2800" b="1" dirty="0">
                <a:solidFill>
                  <a:srgbClr val="0070C0"/>
                </a:solidFill>
                <a:latin typeface="Calibri" charset="0"/>
              </a:rPr>
              <a:t>para facturar</a:t>
            </a:r>
            <a:r>
              <a:rPr lang="es-MX" sz="2800" b="1" dirty="0" smtClean="0">
                <a:solidFill>
                  <a:srgbClr val="0070C0"/>
                </a:solidFill>
                <a:latin typeface="Calibri" charset="0"/>
              </a:rPr>
              <a:t>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458D2-64A6-A247-9236-9F5EA779DC84}" type="slidenum">
              <a:rPr lang="es-ES_tradnl" smtClean="0"/>
              <a:t>3</a:t>
            </a:fld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302" y="1845280"/>
            <a:ext cx="7128792" cy="292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0070C0"/>
                </a:solidFill>
                <a:latin typeface="Calibri" charset="0"/>
              </a:rPr>
              <a:t>1</a:t>
            </a:r>
            <a:r>
              <a:rPr lang="es-MX" sz="1600" b="1" dirty="0">
                <a:solidFill>
                  <a:srgbClr val="0070C0"/>
                </a:solidFill>
                <a:latin typeface="Calibri" charset="0"/>
              </a:rPr>
              <a:t>.- Número de cine. 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Son 3 dígitos para Conjuntos </a:t>
            </a:r>
            <a:endParaRPr lang="es-MX" sz="1400" dirty="0" smtClean="0">
              <a:solidFill>
                <a:srgbClr val="0070C0"/>
              </a:solidFill>
              <a:latin typeface="Calibri" charset="0"/>
            </a:endParaRPr>
          </a:p>
          <a:p>
            <a:r>
              <a:rPr lang="es-MX" sz="1600" dirty="0" smtClean="0">
                <a:solidFill>
                  <a:srgbClr val="0070C0"/>
                </a:solidFill>
                <a:latin typeface="Calibri" charset="0"/>
              </a:rPr>
              <a:t>(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ejemplos: </a:t>
            </a:r>
            <a:r>
              <a:rPr lang="es-MX" sz="1600" dirty="0" err="1">
                <a:solidFill>
                  <a:srgbClr val="0070C0"/>
                </a:solidFill>
                <a:latin typeface="Calibri" charset="0"/>
              </a:rPr>
              <a:t>Perisur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 180, Plaza </a:t>
            </a:r>
            <a:r>
              <a:rPr lang="es-MX" sz="1600" dirty="0" smtClean="0">
                <a:solidFill>
                  <a:srgbClr val="0070C0"/>
                </a:solidFill>
                <a:latin typeface="Calibri" charset="0"/>
              </a:rPr>
              <a:t>Morelia 060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) y 4 dígitos para </a:t>
            </a:r>
            <a:r>
              <a:rPr lang="es-MX" sz="1600" dirty="0" err="1">
                <a:solidFill>
                  <a:srgbClr val="0070C0"/>
                </a:solidFill>
                <a:latin typeface="Calibri" charset="0"/>
              </a:rPr>
              <a:t>Coffee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Calibri" charset="0"/>
              </a:rPr>
              <a:t>Tree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 (ejemplos: </a:t>
            </a:r>
            <a:r>
              <a:rPr lang="es-MX" sz="1600" dirty="0" err="1">
                <a:solidFill>
                  <a:srgbClr val="0070C0"/>
                </a:solidFill>
                <a:latin typeface="Calibri" charset="0"/>
              </a:rPr>
              <a:t>Coffee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Calibri" charset="0"/>
              </a:rPr>
              <a:t>Tree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 Polanco Carso 7007, </a:t>
            </a:r>
            <a:r>
              <a:rPr lang="es-MX" sz="1600" dirty="0" err="1">
                <a:solidFill>
                  <a:srgbClr val="0070C0"/>
                </a:solidFill>
                <a:latin typeface="Calibri" charset="0"/>
              </a:rPr>
              <a:t>Coffee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Calibri" charset="0"/>
              </a:rPr>
              <a:t>Tree</a:t>
            </a:r>
          </a:p>
          <a:p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Galerías Tapachula 7017)</a:t>
            </a:r>
          </a:p>
          <a:p>
            <a:endParaRPr lang="es-MX" sz="1400" dirty="0">
              <a:solidFill>
                <a:srgbClr val="0070C0"/>
              </a:solidFill>
              <a:latin typeface="Calibri" charset="0"/>
            </a:endParaRPr>
          </a:p>
          <a:p>
            <a:r>
              <a:rPr lang="es-MX" sz="1600" b="1" dirty="0">
                <a:solidFill>
                  <a:srgbClr val="0070C0"/>
                </a:solidFill>
                <a:latin typeface="Calibri" charset="0"/>
              </a:rPr>
              <a:t>2.- Fecha. 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La fecha en que se hayan comprado los boletos o los </a:t>
            </a:r>
            <a:r>
              <a:rPr lang="es-MX" sz="1600" dirty="0" smtClean="0">
                <a:solidFill>
                  <a:srgbClr val="0070C0"/>
                </a:solidFill>
                <a:latin typeface="Calibri" charset="0"/>
              </a:rPr>
              <a:t>productos 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de </a:t>
            </a:r>
            <a:r>
              <a:rPr lang="es-MX" sz="1600" dirty="0" smtClean="0">
                <a:solidFill>
                  <a:srgbClr val="0070C0"/>
                </a:solidFill>
                <a:latin typeface="Calibri" charset="0"/>
              </a:rPr>
              <a:t>dulcería.</a:t>
            </a:r>
          </a:p>
          <a:p>
            <a:endParaRPr lang="es-MX" sz="1400" dirty="0" smtClean="0">
              <a:solidFill>
                <a:srgbClr val="0070C0"/>
              </a:solidFill>
              <a:latin typeface="Calibri" charset="0"/>
            </a:endParaRPr>
          </a:p>
          <a:p>
            <a:r>
              <a:rPr lang="es-MX" sz="1600" b="1" dirty="0">
                <a:solidFill>
                  <a:srgbClr val="0070C0"/>
                </a:solidFill>
                <a:latin typeface="Calibri" charset="0"/>
              </a:rPr>
              <a:t>3.- Número de transacción. 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El número de transacción de VISTA, compuesto de </a:t>
            </a:r>
            <a:r>
              <a:rPr lang="es-MX" sz="1600" dirty="0" smtClean="0">
                <a:solidFill>
                  <a:srgbClr val="0070C0"/>
                </a:solidFill>
                <a:latin typeface="Calibri" charset="0"/>
              </a:rPr>
              <a:t>varios dígitos.</a:t>
            </a:r>
          </a:p>
          <a:p>
            <a:endParaRPr lang="es-MX" sz="1400" dirty="0" smtClean="0">
              <a:solidFill>
                <a:srgbClr val="0070C0"/>
              </a:solidFill>
              <a:latin typeface="Calibri" charset="0"/>
            </a:endParaRPr>
          </a:p>
          <a:p>
            <a:r>
              <a:rPr lang="es-MX" sz="1600" b="1" dirty="0">
                <a:solidFill>
                  <a:srgbClr val="0070C0"/>
                </a:solidFill>
                <a:latin typeface="Calibri" charset="0"/>
              </a:rPr>
              <a:t>4.- Monto total. </a:t>
            </a:r>
            <a:r>
              <a:rPr lang="es-MX" sz="1600" dirty="0">
                <a:solidFill>
                  <a:srgbClr val="0070C0"/>
                </a:solidFill>
                <a:latin typeface="Calibri" charset="0"/>
              </a:rPr>
              <a:t>El monto total de los boletos, compra o </a:t>
            </a:r>
            <a:r>
              <a:rPr lang="es-MX" sz="1600" dirty="0" smtClean="0">
                <a:solidFill>
                  <a:srgbClr val="0070C0"/>
                </a:solidFill>
                <a:latin typeface="Calibri" charset="0"/>
              </a:rPr>
              <a:t>consumo.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458D2-64A6-A247-9236-9F5EA779DC84}" type="slidenum">
              <a:rPr lang="es-ES_tradnl" smtClean="0"/>
              <a:t>4</a:t>
            </a:fld>
            <a:endParaRPr lang="es-ES_tradnl" dirty="0"/>
          </a:p>
        </p:txBody>
      </p:sp>
      <p:sp>
        <p:nvSpPr>
          <p:cNvPr id="6" name="5 CuadroTexto"/>
          <p:cNvSpPr txBox="1"/>
          <p:nvPr/>
        </p:nvSpPr>
        <p:spPr>
          <a:xfrm>
            <a:off x="4931023" y="846242"/>
            <a:ext cx="376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solidFill>
                  <a:srgbClr val="0070C0"/>
                </a:solidFill>
              </a:rPr>
              <a:t>T</a:t>
            </a:r>
            <a:r>
              <a:rPr lang="es-MX" b="1" dirty="0" smtClean="0">
                <a:solidFill>
                  <a:srgbClr val="0070C0"/>
                </a:solidFill>
              </a:rPr>
              <a:t>icket </a:t>
            </a:r>
            <a:r>
              <a:rPr lang="es-MX" b="1" dirty="0">
                <a:solidFill>
                  <a:srgbClr val="0070C0"/>
                </a:solidFill>
              </a:rPr>
              <a:t>de consumo de </a:t>
            </a:r>
            <a:r>
              <a:rPr lang="es-MX" b="1" dirty="0" smtClean="0">
                <a:solidFill>
                  <a:srgbClr val="0070C0"/>
                </a:solidFill>
              </a:rPr>
              <a:t>taquilla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" y="1268730"/>
            <a:ext cx="3832225" cy="361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67673" y="846242"/>
            <a:ext cx="384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solidFill>
                  <a:srgbClr val="0070C0"/>
                </a:solidFill>
              </a:rPr>
              <a:t>T</a:t>
            </a:r>
            <a:r>
              <a:rPr lang="es-MX" b="1" dirty="0" smtClean="0">
                <a:solidFill>
                  <a:srgbClr val="0070C0"/>
                </a:solidFill>
              </a:rPr>
              <a:t>icket </a:t>
            </a:r>
            <a:r>
              <a:rPr lang="es-MX" b="1" dirty="0">
                <a:solidFill>
                  <a:srgbClr val="0070C0"/>
                </a:solidFill>
              </a:rPr>
              <a:t>de consumo de dulcería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40" y="1405255"/>
            <a:ext cx="42957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90457" y="4885933"/>
            <a:ext cx="4105252" cy="158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0070C0"/>
                </a:solidFill>
              </a:rPr>
              <a:t>La fecha </a:t>
            </a:r>
            <a:r>
              <a:rPr lang="es-MX" sz="1400" dirty="0">
                <a:solidFill>
                  <a:srgbClr val="0070C0"/>
                </a:solidFill>
              </a:rPr>
              <a:t>a capturar </a:t>
            </a:r>
            <a:r>
              <a:rPr lang="es-MX" sz="1400" dirty="0" smtClean="0">
                <a:solidFill>
                  <a:srgbClr val="0070C0"/>
                </a:solidFill>
              </a:rPr>
              <a:t>debe </a:t>
            </a:r>
            <a:r>
              <a:rPr lang="es-MX" sz="1400" dirty="0">
                <a:solidFill>
                  <a:srgbClr val="0070C0"/>
                </a:solidFill>
              </a:rPr>
              <a:t>ser la del día en que se </a:t>
            </a:r>
            <a:r>
              <a:rPr lang="es-MX" sz="1400" b="1" dirty="0">
                <a:solidFill>
                  <a:srgbClr val="0070C0"/>
                </a:solidFill>
              </a:rPr>
              <a:t>compraron </a:t>
            </a:r>
            <a:r>
              <a:rPr lang="es-MX" sz="1400" dirty="0">
                <a:solidFill>
                  <a:srgbClr val="0070C0"/>
                </a:solidFill>
              </a:rPr>
              <a:t>los boletos, no la </a:t>
            </a:r>
            <a:r>
              <a:rPr lang="es-MX" sz="1400" dirty="0" smtClean="0">
                <a:solidFill>
                  <a:srgbClr val="0070C0"/>
                </a:solidFill>
              </a:rPr>
              <a:t>fecha de </a:t>
            </a:r>
            <a:r>
              <a:rPr lang="es-MX" sz="1400" dirty="0">
                <a:solidFill>
                  <a:srgbClr val="0070C0"/>
                </a:solidFill>
              </a:rPr>
              <a:t>la función (recordemos que hay clientes que compran sus boletos de forma </a:t>
            </a:r>
            <a:r>
              <a:rPr lang="es-MX" sz="1400" dirty="0" smtClean="0">
                <a:solidFill>
                  <a:srgbClr val="0070C0"/>
                </a:solidFill>
              </a:rPr>
              <a:t>avanzada, es </a:t>
            </a:r>
            <a:r>
              <a:rPr lang="es-MX" sz="1400" dirty="0">
                <a:solidFill>
                  <a:srgbClr val="0070C0"/>
                </a:solidFill>
              </a:rPr>
              <a:t>decir, para días posteriores; en esos casos hay que tener cuidado, pues los </a:t>
            </a:r>
            <a:r>
              <a:rPr lang="es-MX" sz="1400" dirty="0" smtClean="0">
                <a:solidFill>
                  <a:srgbClr val="0070C0"/>
                </a:solidFill>
              </a:rPr>
              <a:t>boletos traerán </a:t>
            </a:r>
            <a:r>
              <a:rPr lang="es-MX" sz="1400" dirty="0">
                <a:solidFill>
                  <a:srgbClr val="0070C0"/>
                </a:solidFill>
              </a:rPr>
              <a:t>impresa la fecha de la función).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605" y="404669"/>
            <a:ext cx="8229600" cy="1143000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accent1"/>
                </a:solidFill>
                <a:latin typeface="Calibri" charset="0"/>
              </a:rPr>
              <a:t>Correo de soporte: </a:t>
            </a:r>
            <a:r>
              <a:rPr lang="es-MX" sz="2400" b="1" dirty="0" smtClean="0">
                <a:solidFill>
                  <a:schemeClr val="accent1"/>
                </a:solidFill>
                <a:latin typeface="Calibri" charset="0"/>
                <a:hlinkClick r:id="rId2"/>
              </a:rPr>
              <a:t>soporte_ef@cinepolis.com</a:t>
            </a:r>
            <a:endParaRPr lang="es-MX" sz="2400" b="1" dirty="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458D2-64A6-A247-9236-9F5EA779DC84}" type="slidenum">
              <a:rPr lang="es-ES_tradnl" smtClean="0"/>
              <a:t>5</a:t>
            </a:fld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83425" y="1627793"/>
            <a:ext cx="8229600" cy="511256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solidFill>
                  <a:schemeClr val="accent1"/>
                </a:solidFill>
                <a:latin typeface="Calibri" charset="0"/>
              </a:rPr>
              <a:t>Si </a:t>
            </a:r>
            <a:r>
              <a:rPr lang="es-MX" sz="1400" b="1" dirty="0">
                <a:solidFill>
                  <a:schemeClr val="accent1"/>
                </a:solidFill>
                <a:latin typeface="Calibri" charset="0"/>
              </a:rPr>
              <a:t>tienes NOVUS en tu Conjunto, ¿cuál es el procedimiento para que tus clientes puedan emitir sus facturas?</a:t>
            </a:r>
            <a:br>
              <a:rPr lang="es-MX" sz="1400" b="1" dirty="0">
                <a:solidFill>
                  <a:schemeClr val="accent1"/>
                </a:solidFill>
                <a:latin typeface="Calibri" charset="0"/>
              </a:rPr>
            </a:br>
            <a:r>
              <a:rPr lang="es-MX" sz="1400" dirty="0">
                <a:solidFill>
                  <a:schemeClr val="accent1"/>
                </a:solidFill>
                <a:latin typeface="Calibri" charset="0"/>
              </a:rPr>
              <a:t>Cualquier solicitud de facturación a clientes por parte de Conjuntos con NOVUS (siempre y cuando hayan sido compras que ya estén registradas en Sistema) se deberá hacer al </a:t>
            </a:r>
            <a:r>
              <a:rPr lang="es-MX" sz="1400" dirty="0" smtClean="0">
                <a:solidFill>
                  <a:schemeClr val="accent1"/>
                </a:solidFill>
                <a:latin typeface="Calibri" charset="0"/>
              </a:rPr>
              <a:t>correo</a:t>
            </a:r>
            <a:r>
              <a:rPr lang="es-MX" sz="1400" dirty="0">
                <a:solidFill>
                  <a:schemeClr val="accent1"/>
                </a:solidFill>
                <a:latin typeface="Calibri" charset="0"/>
              </a:rPr>
              <a:t> </a:t>
            </a:r>
            <a:r>
              <a:rPr lang="es-MX" sz="1200" dirty="0" smtClean="0">
                <a:solidFill>
                  <a:schemeClr val="accent1"/>
                </a:solidFill>
                <a:latin typeface="Calibri" charset="0"/>
              </a:rPr>
              <a:t>de soporte. 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000" dirty="0" smtClean="0">
              <a:solidFill>
                <a:schemeClr val="accent1"/>
              </a:solidFill>
              <a:latin typeface="Calibri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solidFill>
                  <a:schemeClr val="accent1"/>
                </a:solidFill>
                <a:latin typeface="Calibri" charset="0"/>
              </a:rPr>
              <a:t>¿Cuál es el tiempo límite para que un consumo se pueda facturar?</a:t>
            </a:r>
          </a:p>
          <a:p>
            <a:r>
              <a:rPr lang="es-MX" sz="1400" b="1" dirty="0">
                <a:solidFill>
                  <a:schemeClr val="accent1"/>
                </a:solidFill>
                <a:latin typeface="Calibri" charset="0"/>
              </a:rPr>
              <a:t>	Un mes natural</a:t>
            </a:r>
            <a:r>
              <a:rPr lang="es-MX" sz="1400" dirty="0">
                <a:solidFill>
                  <a:schemeClr val="accent1"/>
                </a:solidFill>
                <a:latin typeface="Calibri" charset="0"/>
              </a:rPr>
              <a:t>. Después de este tiempo, el Portal arrojará un mensaje 	de error si se intenta facturar y será necesario enviar un correo a </a:t>
            </a:r>
            <a:r>
              <a:rPr lang="es-MX" sz="1400" dirty="0" smtClean="0">
                <a:solidFill>
                  <a:schemeClr val="accent1"/>
                </a:solidFill>
                <a:latin typeface="Calibri" charset="0"/>
              </a:rPr>
              <a:t> correo de soporte para </a:t>
            </a:r>
            <a:r>
              <a:rPr lang="es-MX" sz="1400" dirty="0">
                <a:solidFill>
                  <a:schemeClr val="accent1"/>
                </a:solidFill>
                <a:latin typeface="Calibri" charset="0"/>
              </a:rPr>
              <a:t>que se emita manualmente la factura.</a:t>
            </a:r>
          </a:p>
          <a:p>
            <a:endParaRPr lang="es-MX" sz="1200" dirty="0">
              <a:solidFill>
                <a:schemeClr val="accent1"/>
              </a:solidFill>
              <a:latin typeface="Calibri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chemeClr val="accent1"/>
                </a:solidFill>
                <a:latin typeface="Calibri" charset="0"/>
              </a:rPr>
              <a:t>Si se comete un error en el RFC o en los datos fiscales al emitir una factura, ¿se puede solicitar re-facturación?</a:t>
            </a:r>
          </a:p>
          <a:p>
            <a:r>
              <a:rPr lang="es-MX" sz="1400" dirty="0">
                <a:solidFill>
                  <a:schemeClr val="accent1"/>
                </a:solidFill>
                <a:latin typeface="Calibri" charset="0"/>
              </a:rPr>
              <a:t>	Sí. Es necesario hacer la solicitud al correo </a:t>
            </a:r>
            <a:r>
              <a:rPr lang="es-MX" sz="1400" dirty="0" smtClean="0">
                <a:solidFill>
                  <a:schemeClr val="accent1"/>
                </a:solidFill>
                <a:latin typeface="Calibri" charset="0"/>
              </a:rPr>
              <a:t>de soporte </a:t>
            </a:r>
            <a:r>
              <a:rPr lang="es-MX" sz="1400" dirty="0">
                <a:solidFill>
                  <a:schemeClr val="accent1"/>
                </a:solidFill>
                <a:latin typeface="Calibri" charset="0"/>
              </a:rPr>
              <a:t>, 	enviando la factura incorrecta para su cancelación y se pueda volver a 	emitir</a:t>
            </a:r>
            <a:r>
              <a:rPr lang="es-MX" sz="1400" dirty="0" smtClean="0">
                <a:solidFill>
                  <a:schemeClr val="accent1"/>
                </a:solidFill>
                <a:latin typeface="Calibri" charset="0"/>
              </a:rPr>
              <a:t>.</a:t>
            </a:r>
          </a:p>
          <a:p>
            <a:endParaRPr lang="es-MX" sz="1200" dirty="0" smtClean="0">
              <a:solidFill>
                <a:schemeClr val="accent1"/>
              </a:solidFill>
              <a:latin typeface="Calibri" charset="0"/>
            </a:endParaRPr>
          </a:p>
          <a:p>
            <a:r>
              <a:rPr lang="es-MX" sz="1400" b="1" dirty="0">
                <a:solidFill>
                  <a:schemeClr val="accent1"/>
                </a:solidFill>
                <a:latin typeface="Calibri" charset="0"/>
              </a:rPr>
              <a:t>Tuvimos un evento con un cliente y nos solicita que la factura traiga </a:t>
            </a:r>
            <a:r>
              <a:rPr lang="es-MX" sz="1400" b="1" dirty="0" smtClean="0">
                <a:solidFill>
                  <a:schemeClr val="accent1"/>
                </a:solidFill>
                <a:latin typeface="Calibri" charset="0"/>
              </a:rPr>
              <a:t>un concepto </a:t>
            </a:r>
            <a:r>
              <a:rPr lang="es-MX" sz="1400" b="1" dirty="0">
                <a:solidFill>
                  <a:schemeClr val="accent1"/>
                </a:solidFill>
                <a:latin typeface="Calibri" charset="0"/>
              </a:rPr>
              <a:t>especial (ejemplo: “Evento día del niño”). ¿Es </a:t>
            </a:r>
            <a:r>
              <a:rPr lang="es-MX" sz="1400" b="1" dirty="0" smtClean="0">
                <a:solidFill>
                  <a:schemeClr val="accent1"/>
                </a:solidFill>
                <a:latin typeface="Calibri" charset="0"/>
              </a:rPr>
              <a:t>posible? </a:t>
            </a:r>
            <a:r>
              <a:rPr lang="es-MX" sz="1400" dirty="0" smtClean="0">
                <a:solidFill>
                  <a:schemeClr val="accent1"/>
                </a:solidFill>
                <a:latin typeface="Calibri" charset="0"/>
              </a:rPr>
              <a:t>Sí</a:t>
            </a:r>
            <a:r>
              <a:rPr lang="es-MX" sz="1400" dirty="0">
                <a:solidFill>
                  <a:schemeClr val="accent1"/>
                </a:solidFill>
                <a:latin typeface="Calibri" charset="0"/>
              </a:rPr>
              <a:t>. Pero es necesario hacer la solicitud al </a:t>
            </a:r>
            <a:r>
              <a:rPr lang="es-MX" sz="1400" dirty="0" smtClean="0">
                <a:solidFill>
                  <a:schemeClr val="accent1"/>
                </a:solidFill>
                <a:latin typeface="Calibri" charset="0"/>
              </a:rPr>
              <a:t>correo de soporte.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458D2-64A6-A247-9236-9F5EA779DC84}" type="slidenum">
              <a:rPr lang="es-ES_tradnl" smtClean="0"/>
              <a:t>6</a:t>
            </a:fld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717890"/>
            <a:ext cx="85331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600" b="1" dirty="0">
                <a:solidFill>
                  <a:schemeClr val="accent1"/>
                </a:solidFill>
              </a:rPr>
              <a:t>¿Cómo facturan los Nuevos Negocios que no tienen sistema VISTA, sino</a:t>
            </a:r>
          </a:p>
          <a:p>
            <a:r>
              <a:rPr lang="es-MX" sz="1600" b="1" dirty="0">
                <a:solidFill>
                  <a:schemeClr val="accent1"/>
                </a:solidFill>
              </a:rPr>
              <a:t>OASYS (</a:t>
            </a:r>
            <a:r>
              <a:rPr lang="es-MX" sz="1600" b="1" dirty="0" err="1">
                <a:solidFill>
                  <a:schemeClr val="accent1"/>
                </a:solidFill>
              </a:rPr>
              <a:t>Spyrales</a:t>
            </a:r>
            <a:r>
              <a:rPr lang="es-MX" sz="1600" b="1" dirty="0">
                <a:solidFill>
                  <a:schemeClr val="accent1"/>
                </a:solidFill>
              </a:rPr>
              <a:t> y </a:t>
            </a:r>
            <a:r>
              <a:rPr lang="es-MX" sz="1600" b="1" dirty="0" err="1">
                <a:solidFill>
                  <a:schemeClr val="accent1"/>
                </a:solidFill>
              </a:rPr>
              <a:t>Yoguristas</a:t>
            </a:r>
            <a:r>
              <a:rPr lang="es-MX" sz="1600" b="1" dirty="0">
                <a:solidFill>
                  <a:schemeClr val="accent1"/>
                </a:solidFill>
              </a:rPr>
              <a:t>)?</a:t>
            </a:r>
          </a:p>
          <a:p>
            <a:r>
              <a:rPr lang="es-MX" sz="1600" dirty="0">
                <a:solidFill>
                  <a:schemeClr val="accent1"/>
                </a:solidFill>
              </a:rPr>
              <a:t>Es necesario enviar un correo de solicitud </a:t>
            </a:r>
            <a:r>
              <a:rPr lang="es-MX" sz="1600" dirty="0" smtClean="0">
                <a:solidFill>
                  <a:schemeClr val="accent1"/>
                </a:solidFill>
              </a:rPr>
              <a:t>al correo de soporte con </a:t>
            </a:r>
            <a:r>
              <a:rPr lang="es-MX" sz="1600" dirty="0">
                <a:solidFill>
                  <a:schemeClr val="accent1"/>
                </a:solidFill>
              </a:rPr>
              <a:t>los datos de</a:t>
            </a:r>
          </a:p>
          <a:p>
            <a:r>
              <a:rPr lang="es-MX" sz="1600" dirty="0">
                <a:solidFill>
                  <a:schemeClr val="accent1"/>
                </a:solidFill>
              </a:rPr>
              <a:t>compra y los datos fiscales completos del cliente</a:t>
            </a:r>
            <a:r>
              <a:rPr lang="es-MX" sz="1600" dirty="0" smtClean="0">
                <a:solidFill>
                  <a:schemeClr val="accent1"/>
                </a:solidFill>
              </a:rPr>
              <a:t>.</a:t>
            </a:r>
          </a:p>
          <a:p>
            <a:endParaRPr lang="es-MX" sz="1600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600" b="1" dirty="0">
                <a:solidFill>
                  <a:schemeClr val="accent1"/>
                </a:solidFill>
              </a:rPr>
              <a:t>No recibimos el archivo XML, ¿cómo podemos obtenerlo?</a:t>
            </a:r>
          </a:p>
          <a:p>
            <a:r>
              <a:rPr lang="es-MX" sz="1600" dirty="0">
                <a:solidFill>
                  <a:schemeClr val="accent1"/>
                </a:solidFill>
              </a:rPr>
              <a:t>El archivo XML se puede obtener del propio archivo PDF. Sólo se debe ir a la última hoja de</a:t>
            </a:r>
          </a:p>
          <a:p>
            <a:r>
              <a:rPr lang="es-MX" sz="1600" dirty="0">
                <a:solidFill>
                  <a:schemeClr val="accent1"/>
                </a:solidFill>
              </a:rPr>
              <a:t>la factura, justo después del código bidimensional (el código blanco y negro) hay un</a:t>
            </a:r>
          </a:p>
          <a:p>
            <a:r>
              <a:rPr lang="es-MX" sz="1600" dirty="0">
                <a:solidFill>
                  <a:schemeClr val="accent1"/>
                </a:solidFill>
              </a:rPr>
              <a:t>pequeño </a:t>
            </a:r>
            <a:r>
              <a:rPr lang="es-MX" sz="1600" b="1" dirty="0">
                <a:solidFill>
                  <a:schemeClr val="accent1"/>
                </a:solidFill>
              </a:rPr>
              <a:t>icono amarillo</a:t>
            </a:r>
            <a:r>
              <a:rPr lang="es-MX" sz="1600" dirty="0">
                <a:solidFill>
                  <a:schemeClr val="accent1"/>
                </a:solidFill>
              </a:rPr>
              <a:t>… se debe dar </a:t>
            </a:r>
            <a:r>
              <a:rPr lang="es-MX" sz="1600" b="1" dirty="0" err="1">
                <a:solidFill>
                  <a:schemeClr val="accent1"/>
                </a:solidFill>
              </a:rPr>
              <a:t>click</a:t>
            </a:r>
            <a:r>
              <a:rPr lang="es-MX" sz="1600" b="1" dirty="0">
                <a:solidFill>
                  <a:schemeClr val="accent1"/>
                </a:solidFill>
              </a:rPr>
              <a:t> derecho </a:t>
            </a:r>
            <a:r>
              <a:rPr lang="es-MX" sz="1600" dirty="0">
                <a:solidFill>
                  <a:schemeClr val="accent1"/>
                </a:solidFill>
              </a:rPr>
              <a:t>sobre el mismo y escoger la opción</a:t>
            </a:r>
          </a:p>
          <a:p>
            <a:r>
              <a:rPr lang="es-MX" sz="1600" dirty="0">
                <a:solidFill>
                  <a:schemeClr val="accent1"/>
                </a:solidFill>
              </a:rPr>
              <a:t>“Guardar archivo incrustado en disco</a:t>
            </a:r>
            <a:r>
              <a:rPr lang="es-MX" sz="1600" dirty="0" smtClean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1" y="3493900"/>
            <a:ext cx="6455367" cy="13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39" y="4869340"/>
            <a:ext cx="6436194" cy="136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458D2-64A6-A247-9236-9F5EA779DC84}" type="slidenum">
              <a:rPr lang="es-ES_tradnl" smtClean="0"/>
              <a:t>7</a:t>
            </a:fld>
            <a:endParaRPr lang="es-ES_tradnl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843677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Tuvimos una función especial en la que vendimos 180 boletos de entrada,</a:t>
            </a:r>
          </a:p>
          <a:p>
            <a:r>
              <a:rPr lang="es-MX" b="1" dirty="0">
                <a:solidFill>
                  <a:schemeClr val="accent1"/>
                </a:solidFill>
              </a:rPr>
              <a:t>¿se generará una factura por cada boleto</a:t>
            </a:r>
            <a:r>
              <a:rPr lang="es-MX" b="1" dirty="0" smtClean="0">
                <a:solidFill>
                  <a:schemeClr val="accent1"/>
                </a:solidFill>
              </a:rPr>
              <a:t>?</a:t>
            </a:r>
          </a:p>
          <a:p>
            <a:endParaRPr lang="es-MX" b="1" dirty="0">
              <a:solidFill>
                <a:schemeClr val="accent1"/>
              </a:solidFill>
            </a:endParaRPr>
          </a:p>
          <a:p>
            <a:r>
              <a:rPr lang="es-MX" dirty="0">
                <a:solidFill>
                  <a:schemeClr val="accent1"/>
                </a:solidFill>
              </a:rPr>
              <a:t>No. Recordemos que los boletos siempre se facturan juntos, por lo que se generaría </a:t>
            </a:r>
            <a:r>
              <a:rPr lang="es-MX" dirty="0" smtClean="0">
                <a:solidFill>
                  <a:schemeClr val="accent1"/>
                </a:solidFill>
              </a:rPr>
              <a:t>una sola </a:t>
            </a:r>
            <a:r>
              <a:rPr lang="es-MX" dirty="0">
                <a:solidFill>
                  <a:schemeClr val="accent1"/>
                </a:solidFill>
              </a:rPr>
              <a:t>factura por los 180</a:t>
            </a:r>
            <a:r>
              <a:rPr lang="es-MX" dirty="0" smtClean="0">
                <a:solidFill>
                  <a:schemeClr val="accent1"/>
                </a:solidFill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accent1"/>
                </a:solidFill>
              </a:rPr>
              <a:t>El </a:t>
            </a:r>
            <a:r>
              <a:rPr lang="es-MX" dirty="0">
                <a:solidFill>
                  <a:schemeClr val="accent1"/>
                </a:solidFill>
              </a:rPr>
              <a:t>monto total a capturar será la suma de los 180 boletos (ejemplo: 180 boletos </a:t>
            </a:r>
            <a:r>
              <a:rPr lang="es-MX" dirty="0" smtClean="0">
                <a:solidFill>
                  <a:schemeClr val="accent1"/>
                </a:solidFill>
              </a:rPr>
              <a:t>de $22 </a:t>
            </a:r>
            <a:r>
              <a:rPr lang="es-MX" dirty="0">
                <a:solidFill>
                  <a:schemeClr val="accent1"/>
                </a:solidFill>
              </a:rPr>
              <a:t>c/u: monto total a capturar $3960</a:t>
            </a:r>
            <a:r>
              <a:rPr lang="es-MX" dirty="0" smtClean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>
                <a:solidFill>
                  <a:schemeClr val="accent1"/>
                </a:solidFill>
              </a:rPr>
              <a:t>Todos </a:t>
            </a:r>
            <a:r>
              <a:rPr lang="es-MX" dirty="0">
                <a:solidFill>
                  <a:schemeClr val="accent1"/>
                </a:solidFill>
              </a:rPr>
              <a:t>los boletos comparten el mismo número de transacción, así que se </a:t>
            </a:r>
            <a:r>
              <a:rPr lang="es-MX" dirty="0" smtClean="0">
                <a:solidFill>
                  <a:schemeClr val="accent1"/>
                </a:solidFill>
              </a:rPr>
              <a:t>debe capturar </a:t>
            </a:r>
            <a:r>
              <a:rPr lang="es-MX" dirty="0">
                <a:solidFill>
                  <a:schemeClr val="accent1"/>
                </a:solidFill>
              </a:rPr>
              <a:t>una sola vez y sin el consecutivo de /001, /003, /072, /127,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458D2-64A6-A247-9236-9F5EA779DC84}" type="slidenum">
              <a:rPr lang="es-ES_tradnl" smtClean="0"/>
              <a:t>8</a:t>
            </a:fld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69269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</a:rPr>
              <a:t>Registramos una Renta de Sala pero extraviamos el ticket, ¿de dónde</a:t>
            </a:r>
          </a:p>
          <a:p>
            <a:r>
              <a:rPr lang="es-MX" b="1" dirty="0">
                <a:solidFill>
                  <a:schemeClr val="accent1"/>
                </a:solidFill>
              </a:rPr>
              <a:t>podemos obtener el número de </a:t>
            </a:r>
            <a:r>
              <a:rPr lang="es-MX" b="1" dirty="0" smtClean="0">
                <a:solidFill>
                  <a:schemeClr val="accent1"/>
                </a:solidFill>
              </a:rPr>
              <a:t>transacción?</a:t>
            </a:r>
          </a:p>
          <a:p>
            <a:r>
              <a:rPr lang="es-MX" dirty="0" smtClean="0">
                <a:solidFill>
                  <a:schemeClr val="accent1"/>
                </a:solidFill>
              </a:rPr>
              <a:t>En </a:t>
            </a:r>
            <a:r>
              <a:rPr lang="es-MX" dirty="0">
                <a:solidFill>
                  <a:schemeClr val="accent1"/>
                </a:solidFill>
              </a:rPr>
              <a:t>Back Office se puede generar el reporte </a:t>
            </a:r>
            <a:r>
              <a:rPr lang="es-MX" b="1" dirty="0">
                <a:solidFill>
                  <a:schemeClr val="accent1"/>
                </a:solidFill>
              </a:rPr>
              <a:t>“Auditoría Transacciones de Usuarios”</a:t>
            </a:r>
            <a:r>
              <a:rPr lang="es-MX" dirty="0">
                <a:solidFill>
                  <a:schemeClr val="accent1"/>
                </a:solidFill>
              </a:rPr>
              <a:t>, </a:t>
            </a:r>
            <a:r>
              <a:rPr lang="es-MX" dirty="0" smtClean="0">
                <a:solidFill>
                  <a:schemeClr val="accent1"/>
                </a:solidFill>
              </a:rPr>
              <a:t>que está </a:t>
            </a:r>
            <a:r>
              <a:rPr lang="es-MX" dirty="0">
                <a:solidFill>
                  <a:schemeClr val="accent1"/>
                </a:solidFill>
              </a:rPr>
              <a:t>dentro de la carpeta de “Reportes de Cajero/Auditoría”.</a:t>
            </a:r>
          </a:p>
          <a:p>
            <a:r>
              <a:rPr lang="es-MX" dirty="0">
                <a:solidFill>
                  <a:schemeClr val="accent1"/>
                </a:solidFill>
              </a:rPr>
              <a:t>Este reporte contiene un resumen transacción por transacción de cada vendedor y </a:t>
            </a:r>
            <a:r>
              <a:rPr lang="es-MX" dirty="0" smtClean="0">
                <a:solidFill>
                  <a:schemeClr val="accent1"/>
                </a:solidFill>
              </a:rPr>
              <a:t>se puede </a:t>
            </a:r>
            <a:r>
              <a:rPr lang="es-MX" dirty="0">
                <a:solidFill>
                  <a:schemeClr val="accent1"/>
                </a:solidFill>
              </a:rPr>
              <a:t>generar de forma global (todos los vendedores) o individual (del vendedor que </a:t>
            </a:r>
            <a:r>
              <a:rPr lang="es-MX" dirty="0" smtClean="0">
                <a:solidFill>
                  <a:schemeClr val="accent1"/>
                </a:solidFill>
              </a:rPr>
              <a:t>se especifique</a:t>
            </a:r>
            <a:r>
              <a:rPr lang="es-MX" dirty="0">
                <a:solidFill>
                  <a:schemeClr val="accent1"/>
                </a:solidFill>
              </a:rPr>
              <a:t>). En cada transacción vienen todos los datos necesarios para facturar: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" y="3573780"/>
            <a:ext cx="8425815" cy="13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458D2-64A6-A247-9236-9F5EA779DC84}" type="slidenum">
              <a:rPr lang="es-ES_tradnl" smtClean="0"/>
              <a:t>9</a:t>
            </a:fld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576065" y="908720"/>
            <a:ext cx="8028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>
                <a:solidFill>
                  <a:schemeClr val="accent1"/>
                </a:solidFill>
              </a:rPr>
              <a:t>Cuando registramos Rentas de Sala, venta de Boletos Ponte Palomita, </a:t>
            </a:r>
            <a:r>
              <a:rPr lang="es-MX" b="1" dirty="0" smtClean="0">
                <a:solidFill>
                  <a:schemeClr val="accent1"/>
                </a:solidFill>
              </a:rPr>
              <a:t>etc., nuestros </a:t>
            </a:r>
            <a:r>
              <a:rPr lang="es-MX" b="1" dirty="0">
                <a:solidFill>
                  <a:schemeClr val="accent1"/>
                </a:solidFill>
              </a:rPr>
              <a:t>POS no emiten ningún ticket, ¿quién nos puede ayudar?</a:t>
            </a:r>
          </a:p>
          <a:p>
            <a:r>
              <a:rPr lang="es-MX" dirty="0">
                <a:solidFill>
                  <a:schemeClr val="accent1"/>
                </a:solidFill>
              </a:rPr>
              <a:t>En este tipo de problemas en los POS lo que procede es subir un </a:t>
            </a:r>
            <a:r>
              <a:rPr lang="es-MX" dirty="0" err="1">
                <a:solidFill>
                  <a:schemeClr val="accent1"/>
                </a:solidFill>
              </a:rPr>
              <a:t>FootPrints</a:t>
            </a:r>
            <a:r>
              <a:rPr lang="es-MX" dirty="0">
                <a:solidFill>
                  <a:schemeClr val="accent1"/>
                </a:solidFill>
              </a:rPr>
              <a:t> de </a:t>
            </a:r>
            <a:r>
              <a:rPr lang="es-MX" dirty="0" smtClean="0">
                <a:solidFill>
                  <a:schemeClr val="accent1"/>
                </a:solidFill>
              </a:rPr>
              <a:t>Sistemas solicitando </a:t>
            </a:r>
            <a:r>
              <a:rPr lang="es-MX" dirty="0">
                <a:solidFill>
                  <a:schemeClr val="accent1"/>
                </a:solidFill>
              </a:rPr>
              <a:t>su solución. Los POS </a:t>
            </a:r>
            <a:r>
              <a:rPr lang="es-MX" b="1" dirty="0">
                <a:solidFill>
                  <a:schemeClr val="accent1"/>
                </a:solidFill>
              </a:rPr>
              <a:t>siempre </a:t>
            </a:r>
            <a:r>
              <a:rPr lang="es-MX" dirty="0">
                <a:solidFill>
                  <a:schemeClr val="accent1"/>
                </a:solidFill>
              </a:rPr>
              <a:t>deben emitir un ticket o comprobante </a:t>
            </a:r>
            <a:r>
              <a:rPr lang="es-MX" dirty="0" smtClean="0">
                <a:solidFill>
                  <a:schemeClr val="accent1"/>
                </a:solidFill>
              </a:rPr>
              <a:t>en cualquier </a:t>
            </a:r>
            <a:r>
              <a:rPr lang="es-MX" dirty="0">
                <a:solidFill>
                  <a:schemeClr val="accent1"/>
                </a:solidFill>
              </a:rPr>
              <a:t>producto o venta que se </a:t>
            </a:r>
            <a:r>
              <a:rPr lang="es-MX" dirty="0" smtClean="0">
                <a:solidFill>
                  <a:schemeClr val="accent1"/>
                </a:solidFill>
              </a:rPr>
              <a:t>registre. Mientras </a:t>
            </a:r>
            <a:r>
              <a:rPr lang="es-MX" dirty="0">
                <a:solidFill>
                  <a:schemeClr val="accent1"/>
                </a:solidFill>
              </a:rPr>
              <a:t>se mantenga el problema, para obtener los datos de facturación se puede</a:t>
            </a:r>
          </a:p>
          <a:p>
            <a:r>
              <a:rPr lang="es-MX" dirty="0">
                <a:solidFill>
                  <a:schemeClr val="accent1"/>
                </a:solidFill>
              </a:rPr>
              <a:t>generar el reporte </a:t>
            </a:r>
            <a:r>
              <a:rPr lang="es-MX" b="1" dirty="0">
                <a:solidFill>
                  <a:schemeClr val="accent1"/>
                </a:solidFill>
              </a:rPr>
              <a:t>“Auditoría de Transacciones de Usuarios”</a:t>
            </a:r>
            <a:r>
              <a:rPr lang="es-MX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INEPOL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CINEPOLIS.pot</Template>
  <TotalTime>0</TotalTime>
  <Words>745</Words>
  <Application>Microsoft Macintosh PowerPoint</Application>
  <PresentationFormat>Carta (216 x 279 mm)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Clarendon Bold BT</vt:lpstr>
      <vt:lpstr>Lucida Bright</vt:lpstr>
      <vt:lpstr>ＭＳ Ｐゴシック</vt:lpstr>
      <vt:lpstr>Arial</vt:lpstr>
      <vt:lpstr>Calibri</vt:lpstr>
      <vt:lpstr>1_CINEPOLIS</vt:lpstr>
      <vt:lpstr>Presentación de PowerPoint</vt:lpstr>
      <vt:lpstr>Presentación de PowerPoint</vt:lpstr>
      <vt:lpstr>¿Cuáles son los datos que se requieren  para facturar?</vt:lpstr>
      <vt:lpstr>Presentación de PowerPoint</vt:lpstr>
      <vt:lpstr>Correo de soporte: soporte_ef@cinepolis.com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Cinépolis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Martínez G</dc:creator>
  <cp:lastModifiedBy>Usuario de Microsoft Office</cp:lastModifiedBy>
  <cp:revision>2859</cp:revision>
  <cp:lastPrinted>2013-01-14T21:18:00Z</cp:lastPrinted>
  <dcterms:created xsi:type="dcterms:W3CDTF">2009-03-17T17:39:00Z</dcterms:created>
  <dcterms:modified xsi:type="dcterms:W3CDTF">2017-01-03T19:53:08Z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3082-10.1.0.5614</vt:lpwstr>
  </property>
</Properties>
</file>