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552" r:id="rId3"/>
    <p:sldId id="605" r:id="rId4"/>
    <p:sldId id="606" r:id="rId5"/>
    <p:sldId id="607" r:id="rId6"/>
    <p:sldId id="608" r:id="rId7"/>
    <p:sldId id="609" r:id="rId8"/>
    <p:sldId id="610" r:id="rId9"/>
    <p:sldId id="611" r:id="rId10"/>
    <p:sldId id="612" r:id="rId11"/>
    <p:sldId id="613" r:id="rId12"/>
    <p:sldId id="614" r:id="rId13"/>
    <p:sldId id="615" r:id="rId14"/>
    <p:sldId id="616" r:id="rId15"/>
    <p:sldId id="617" r:id="rId16"/>
    <p:sldId id="618" r:id="rId17"/>
    <p:sldId id="619" r:id="rId18"/>
    <p:sldId id="620" r:id="rId19"/>
    <p:sldId id="621" r:id="rId20"/>
    <p:sldId id="622" r:id="rId21"/>
    <p:sldId id="623" r:id="rId22"/>
    <p:sldId id="624" r:id="rId23"/>
    <p:sldId id="625" r:id="rId24"/>
    <p:sldId id="627" r:id="rId25"/>
    <p:sldId id="628" r:id="rId26"/>
  </p:sldIdLst>
  <p:sldSz cx="9144000" cy="6858000" type="letter"/>
  <p:notesSz cx="7010400" cy="9296400"/>
  <p:defaultTextStyle>
    <a:defPPr>
      <a:defRPr lang="es-ES_trad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DF670F"/>
    <a:srgbClr val="FFB700"/>
    <a:srgbClr val="0067B1"/>
    <a:srgbClr val="1661AB"/>
    <a:srgbClr val="F8503E"/>
    <a:srgbClr val="A2FC5E"/>
    <a:srgbClr val="FFFF4B"/>
    <a:srgbClr val="75EF89"/>
    <a:srgbClr val="FFCD1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18" autoAdjust="0"/>
    <p:restoredTop sz="92007" autoAdjust="0"/>
  </p:normalViewPr>
  <p:slideViewPr>
    <p:cSldViewPr snapToObjects="1">
      <p:cViewPr varScale="1">
        <p:scale>
          <a:sx n="100" d="100"/>
          <a:sy n="100" d="100"/>
        </p:scale>
        <p:origin x="-2052" y="-90"/>
      </p:cViewPr>
      <p:guideLst>
        <p:guide orient="horz" pos="2139"/>
        <p:guide pos="28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60" d="100"/>
          <a:sy n="60" d="100"/>
        </p:scale>
        <p:origin x="-2490" y="-72"/>
      </p:cViewPr>
      <p:guideLst>
        <p:guide orient="horz" pos="2899"/>
        <p:guide pos="220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/>
          <a:lstStyle>
            <a:lvl1pPr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/>
          <a:lstStyle>
            <a:lvl1pPr algn="r">
              <a:defRPr sz="1200"/>
            </a:lvl1pPr>
          </a:lstStyle>
          <a:p>
            <a:fld id="{9E9A9163-D8BD-0840-95ED-E57732E78BDF}" type="datetime1">
              <a:rPr lang="es-ES_tradnl"/>
            </a:fld>
            <a:endParaRPr lang="es-ES_tradn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/>
          <a:lstStyle>
            <a:lvl1pPr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/>
          <a:lstStyle>
            <a:lvl1pPr algn="r">
              <a:defRPr sz="1200"/>
            </a:lvl1pPr>
          </a:lstStyle>
          <a:p>
            <a:fld id="{D73243D5-B037-F94B-BD85-45C4FC7A97E4}" type="slidenum">
              <a:rPr lang="es-ES_tradnl"/>
            </a:fld>
            <a:endParaRPr lang="es-ES_trad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/>
          <a:lstStyle>
            <a:lvl1pPr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/>
          <a:lstStyle>
            <a:lvl1pPr algn="r">
              <a:defRPr sz="1200"/>
            </a:lvl1pPr>
          </a:lstStyle>
          <a:p>
            <a:fld id="{04FC7070-86EE-DA4C-BC28-2F892ABB6762}" type="datetime1">
              <a:rPr lang="es-ES_tradnl"/>
            </a:fld>
            <a:endParaRPr lang="es-ES_tradnl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77" tIns="46589" rIns="93177" bIns="46589" numCol="1" anchor="ctr" anchorCtr="0" compatLnSpc="1"/>
          <a:lstStyle/>
          <a:p>
            <a:pPr lvl="0"/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  <a:endParaRPr lang="es-ES_tradnl"/>
          </a:p>
          <a:p>
            <a:pPr lvl="1"/>
            <a:r>
              <a:rPr lang="es-ES_tradnl"/>
              <a:t>Segundo nivel</a:t>
            </a:r>
            <a:endParaRPr lang="es-ES_tradnl"/>
          </a:p>
          <a:p>
            <a:pPr lvl="2"/>
            <a:r>
              <a:rPr lang="es-ES_tradnl"/>
              <a:t>Tercer nivel</a:t>
            </a:r>
            <a:endParaRPr lang="es-ES_tradnl"/>
          </a:p>
          <a:p>
            <a:pPr lvl="3"/>
            <a:r>
              <a:rPr lang="es-ES_tradnl"/>
              <a:t>Cuarto nivel</a:t>
            </a:r>
            <a:endParaRPr lang="es-ES_tradnl"/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/>
          <a:lstStyle>
            <a:lvl1pPr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/>
          <a:lstStyle>
            <a:lvl1pPr algn="r">
              <a:defRPr sz="1200"/>
            </a:lvl1pPr>
          </a:lstStyle>
          <a:p>
            <a:fld id="{D1665B4E-1473-6F48-BAB3-EC3316CBDDCC}" type="slidenum">
              <a:rPr lang="es-ES_tradnl"/>
            </a:fld>
            <a:endParaRPr lang="es-ES_trad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ＭＳ Ｐゴシック" pitchFamily="-109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0" y="62484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E4605771-FBB0-4F70-B159-54CE47971D3F}" type="datetime1">
              <a:rPr lang="es-ES_tradnl" smtClean="0"/>
            </a:fld>
            <a:endParaRPr lang="es-ES_tradnl" dirty="0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1"/>
          </p:nvPr>
        </p:nvSpPr>
        <p:spPr>
          <a:xfrm>
            <a:off x="6934200" y="62484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15A83A07-B3EC-624D-9D0B-522CCCBF7066}" type="slidenum">
              <a:rPr lang="es-ES_tradnl"/>
            </a:fld>
            <a:endParaRPr lang="es-ES_tradn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  <a:endParaRPr lang="es-ES_tradnl" smtClean="0"/>
          </a:p>
          <a:p>
            <a:pPr lvl="1"/>
            <a:r>
              <a:rPr lang="es-ES_tradnl" smtClean="0"/>
              <a:t>Segundo nivel</a:t>
            </a:r>
            <a:endParaRPr lang="es-ES_tradnl" smtClean="0"/>
          </a:p>
          <a:p>
            <a:pPr lvl="2"/>
            <a:r>
              <a:rPr lang="es-ES_tradnl" smtClean="0"/>
              <a:t>Tercer nivel</a:t>
            </a:r>
            <a:endParaRPr lang="es-ES_tradnl" smtClean="0"/>
          </a:p>
          <a:p>
            <a:pPr lvl="3"/>
            <a:r>
              <a:rPr lang="es-ES_tradnl" smtClean="0"/>
              <a:t>Cuarto nivel</a:t>
            </a:r>
            <a:endParaRPr lang="es-ES_tradnl" smtClean="0"/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0" y="62642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D02EBBDD-DF14-4421-955A-E6E1D3760A29}" type="datetime1">
              <a:rPr lang="es-ES_tradnl" smtClean="0"/>
            </a:fld>
            <a:endParaRPr lang="es-ES_tradnl" dirty="0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1"/>
          </p:nvPr>
        </p:nvSpPr>
        <p:spPr>
          <a:xfrm>
            <a:off x="7010400" y="62642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D8C63353-EAE8-504E-9555-CF678630906D}" type="slidenum">
              <a:rPr lang="es-ES_tradnl"/>
            </a:fld>
            <a:endParaRPr lang="es-ES_tradn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  <a:endParaRPr lang="es-ES_tradnl" smtClean="0"/>
          </a:p>
          <a:p>
            <a:pPr lvl="1"/>
            <a:r>
              <a:rPr lang="es-ES_tradnl" smtClean="0"/>
              <a:t>Segundo nivel</a:t>
            </a:r>
            <a:endParaRPr lang="es-ES_tradnl" smtClean="0"/>
          </a:p>
          <a:p>
            <a:pPr lvl="2"/>
            <a:r>
              <a:rPr lang="es-ES_tradnl" smtClean="0"/>
              <a:t>Tercer nivel</a:t>
            </a:r>
            <a:endParaRPr lang="es-ES_tradnl" smtClean="0"/>
          </a:p>
          <a:p>
            <a:pPr lvl="3"/>
            <a:r>
              <a:rPr lang="es-ES_tradnl" smtClean="0"/>
              <a:t>Cuarto nivel</a:t>
            </a:r>
            <a:endParaRPr lang="es-ES_tradnl" smtClean="0"/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0" y="62484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7367CAC3-292E-4F7F-AFC5-473CDA3B4673}" type="datetime1">
              <a:rPr lang="es-ES_tradnl" smtClean="0"/>
            </a:fld>
            <a:endParaRPr lang="es-ES_tradnl" dirty="0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C96CB33-0797-6A41-B86A-9DD1DC1347A9}" type="slidenum">
              <a:rPr lang="es-ES_tradnl"/>
            </a:fld>
            <a:endParaRPr lang="es-ES_tradn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  <a:endParaRPr lang="es-ES_tradnl" smtClean="0"/>
          </a:p>
          <a:p>
            <a:pPr lvl="1"/>
            <a:r>
              <a:rPr lang="es-ES_tradnl" smtClean="0"/>
              <a:t>Segundo nivel</a:t>
            </a:r>
            <a:endParaRPr lang="es-ES_tradnl" smtClean="0"/>
          </a:p>
          <a:p>
            <a:pPr lvl="2"/>
            <a:r>
              <a:rPr lang="es-ES_tradnl" smtClean="0"/>
              <a:t>Tercer nivel</a:t>
            </a:r>
            <a:endParaRPr lang="es-ES_tradnl" smtClean="0"/>
          </a:p>
          <a:p>
            <a:pPr lvl="3"/>
            <a:r>
              <a:rPr lang="es-ES_tradnl" smtClean="0"/>
              <a:t>Cuarto nivel</a:t>
            </a:r>
            <a:endParaRPr lang="es-ES_tradnl" smtClean="0"/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0" y="62484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861932C8-480A-4EFE-B8E5-D50889D3E40F}" type="datetime1">
              <a:rPr lang="es-ES_tradnl" smtClean="0"/>
            </a:fld>
            <a:endParaRPr lang="es-ES_tradnl" dirty="0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21458D2-64A6-A247-9236-9F5EA779DC84}" type="slidenum">
              <a:rPr lang="es-ES_tradnl"/>
            </a:fld>
            <a:endParaRPr lang="es-ES_tradn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0" y="62484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61623955-9C9F-4EC6-89D6-CC9338B3940A}" type="datetime1">
              <a:rPr lang="es-ES_tradnl" smtClean="0"/>
            </a:fld>
            <a:endParaRPr lang="es-ES_tradnl" dirty="0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F7519B2-04AE-A04E-BFF6-5C8E0AC0E77C}" type="slidenum">
              <a:rPr lang="es-ES_tradnl"/>
            </a:fld>
            <a:endParaRPr lang="es-ES_tradn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  <a:endParaRPr lang="es-ES_tradnl" smtClean="0"/>
          </a:p>
          <a:p>
            <a:pPr lvl="1"/>
            <a:r>
              <a:rPr lang="es-ES_tradnl" smtClean="0"/>
              <a:t>Segundo nivel</a:t>
            </a:r>
            <a:endParaRPr lang="es-ES_tradnl" smtClean="0"/>
          </a:p>
          <a:p>
            <a:pPr lvl="2"/>
            <a:r>
              <a:rPr lang="es-ES_tradnl" smtClean="0"/>
              <a:t>Tercer nivel</a:t>
            </a:r>
            <a:endParaRPr lang="es-ES_tradnl" smtClean="0"/>
          </a:p>
          <a:p>
            <a:pPr lvl="3"/>
            <a:r>
              <a:rPr lang="es-ES_tradnl" smtClean="0"/>
              <a:t>Cuarto nivel</a:t>
            </a:r>
            <a:endParaRPr lang="es-ES_tradnl" smtClean="0"/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  <a:endParaRPr lang="es-ES_tradnl" smtClean="0"/>
          </a:p>
          <a:p>
            <a:pPr lvl="1"/>
            <a:r>
              <a:rPr lang="es-ES_tradnl" smtClean="0"/>
              <a:t>Segundo nivel</a:t>
            </a:r>
            <a:endParaRPr lang="es-ES_tradnl" smtClean="0"/>
          </a:p>
          <a:p>
            <a:pPr lvl="2"/>
            <a:r>
              <a:rPr lang="es-ES_tradnl" smtClean="0"/>
              <a:t>Tercer nivel</a:t>
            </a:r>
            <a:endParaRPr lang="es-ES_tradnl" smtClean="0"/>
          </a:p>
          <a:p>
            <a:pPr lvl="3"/>
            <a:r>
              <a:rPr lang="es-ES_tradnl" smtClean="0"/>
              <a:t>Cuarto nivel</a:t>
            </a:r>
            <a:endParaRPr lang="es-ES_tradnl" smtClean="0"/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>
          <a:xfrm>
            <a:off x="0" y="62484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04EA2C5D-99FE-4AA8-A6C8-8F2A42ACA1B7}" type="datetime1">
              <a:rPr lang="es-ES_tradnl" smtClean="0"/>
            </a:fld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A8935A-0DC4-FE42-BEBF-8663A52D896C}" type="slidenum">
              <a:rPr lang="es-ES_tradnl"/>
            </a:fld>
            <a:endParaRPr lang="es-ES_tradn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  <a:endParaRPr lang="es-ES_tradnl" smtClean="0"/>
          </a:p>
          <a:p>
            <a:pPr lvl="1"/>
            <a:r>
              <a:rPr lang="es-ES_tradnl" smtClean="0"/>
              <a:t>Segundo nivel</a:t>
            </a:r>
            <a:endParaRPr lang="es-ES_tradnl" smtClean="0"/>
          </a:p>
          <a:p>
            <a:pPr lvl="2"/>
            <a:r>
              <a:rPr lang="es-ES_tradnl" smtClean="0"/>
              <a:t>Tercer nivel</a:t>
            </a:r>
            <a:endParaRPr lang="es-ES_tradnl" smtClean="0"/>
          </a:p>
          <a:p>
            <a:pPr lvl="3"/>
            <a:r>
              <a:rPr lang="es-ES_tradnl" smtClean="0"/>
              <a:t>Cuarto nivel</a:t>
            </a:r>
            <a:endParaRPr lang="es-ES_tradnl" smtClean="0"/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  <a:endParaRPr lang="es-ES_tradnl" smtClean="0"/>
          </a:p>
          <a:p>
            <a:pPr lvl="1"/>
            <a:r>
              <a:rPr lang="es-ES_tradnl" smtClean="0"/>
              <a:t>Segundo nivel</a:t>
            </a:r>
            <a:endParaRPr lang="es-ES_tradnl" smtClean="0"/>
          </a:p>
          <a:p>
            <a:pPr lvl="2"/>
            <a:r>
              <a:rPr lang="es-ES_tradnl" smtClean="0"/>
              <a:t>Tercer nivel</a:t>
            </a:r>
            <a:endParaRPr lang="es-ES_tradnl" smtClean="0"/>
          </a:p>
          <a:p>
            <a:pPr lvl="3"/>
            <a:r>
              <a:rPr lang="es-ES_tradnl" smtClean="0"/>
              <a:t>Cuarto nivel</a:t>
            </a:r>
            <a:endParaRPr lang="es-ES_tradnl" smtClean="0"/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>
          <a:xfrm>
            <a:off x="0" y="62484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E5CDA553-2304-472A-9E73-7BC73D526940}" type="datetime1">
              <a:rPr lang="es-ES_tradnl" smtClean="0"/>
            </a:fld>
            <a:endParaRPr lang="es-ES_tradnl" dirty="0"/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45AD2B-1603-D446-8C48-E2B151B086D0}" type="slidenum">
              <a:rPr lang="es-ES_tradnl"/>
            </a:fld>
            <a:endParaRPr lang="es-ES_tradn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>
          <a:xfrm>
            <a:off x="0" y="62484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2082B05-3665-476F-B163-768EAB7D5847}" type="datetime1">
              <a:rPr lang="es-ES_tradnl" smtClean="0"/>
            </a:fld>
            <a:endParaRPr lang="es-ES_tradnl" dirty="0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36F619-F904-2449-9A9A-7AFF226C83A0}" type="slidenum">
              <a:rPr lang="es-ES_tradnl"/>
            </a:fld>
            <a:endParaRPr lang="es-ES_tradn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>
          <a:xfrm>
            <a:off x="0" y="62484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DD9F1A09-8333-4B50-A8FF-C5868019E8C4}" type="datetime1">
              <a:rPr lang="es-ES_tradnl" smtClean="0"/>
            </a:fld>
            <a:endParaRPr lang="es-ES_tradnl" dirty="0"/>
          </a:p>
        </p:txBody>
      </p:sp>
      <p:sp>
        <p:nvSpPr>
          <p:cNvPr id="3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156580-CA07-6148-8647-83A8721CFD48}" type="slidenum">
              <a:rPr lang="es-ES_tradnl"/>
            </a:fld>
            <a:endParaRPr lang="es-ES_tradn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  <a:endParaRPr lang="es-ES_tradnl" smtClean="0"/>
          </a:p>
          <a:p>
            <a:pPr lvl="1"/>
            <a:r>
              <a:rPr lang="es-ES_tradnl" smtClean="0"/>
              <a:t>Segundo nivel</a:t>
            </a:r>
            <a:endParaRPr lang="es-ES_tradnl" smtClean="0"/>
          </a:p>
          <a:p>
            <a:pPr lvl="2"/>
            <a:r>
              <a:rPr lang="es-ES_tradnl" smtClean="0"/>
              <a:t>Tercer nivel</a:t>
            </a:r>
            <a:endParaRPr lang="es-ES_tradnl" smtClean="0"/>
          </a:p>
          <a:p>
            <a:pPr lvl="3"/>
            <a:r>
              <a:rPr lang="es-ES_tradnl" smtClean="0"/>
              <a:t>Cuarto nivel</a:t>
            </a:r>
            <a:endParaRPr lang="es-ES_tradnl" smtClean="0"/>
          </a:p>
          <a:p>
            <a:pPr lvl="4"/>
            <a:r>
              <a:rPr lang="es-ES_tradnl" smtClean="0"/>
              <a:t>Quinto nivel</a:t>
            </a:r>
            <a:endParaRPr lang="es-ES_tradn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>
          <a:xfrm>
            <a:off x="0" y="62484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121F0C90-32A5-4093-B4E5-A5E7CC1FAFBB}" type="datetime1">
              <a:rPr lang="es-ES_tradnl" smtClean="0"/>
            </a:fld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2E53D4-D27F-504E-A669-B394253677A8}" type="slidenum">
              <a:rPr lang="es-ES_tradnl"/>
            </a:fld>
            <a:endParaRPr lang="es-ES_tradn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 dirty="0" smtClean="0"/>
              <a:t>Arrastre la imagen al marcador de posición o haga clic en el icono para agregar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>
          <a:xfrm>
            <a:off x="0" y="62642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031B78D3-9309-4CFF-A672-498018AA4D1B}" type="datetime1">
              <a:rPr lang="es-ES_tradnl" smtClean="0"/>
            </a:fld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EA2E57-4637-4B4A-BBFD-7A44CE9791E4}" type="slidenum">
              <a:rPr lang="es-ES_tradnl"/>
            </a:fld>
            <a:endParaRPr lang="es-ES_tradn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s-ES_tradnl"/>
              <a:t>Clic para editar título</a:t>
            </a:r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s-ES_tradnl"/>
              <a:t>Haga clic para modificar el estilo de texto del patrón</a:t>
            </a:r>
            <a:endParaRPr lang="es-ES_tradnl"/>
          </a:p>
          <a:p>
            <a:pPr lvl="1"/>
            <a:r>
              <a:rPr lang="es-ES_tradnl"/>
              <a:t>Segundo nivel</a:t>
            </a:r>
            <a:endParaRPr lang="es-ES_tradnl"/>
          </a:p>
          <a:p>
            <a:pPr lvl="2"/>
            <a:r>
              <a:rPr lang="es-ES_tradnl"/>
              <a:t>Tercer nivel</a:t>
            </a:r>
            <a:endParaRPr lang="es-ES_tradnl"/>
          </a:p>
          <a:p>
            <a:pPr lvl="3"/>
            <a:r>
              <a:rPr lang="es-ES_tradnl"/>
              <a:t>Cuarto nivel</a:t>
            </a:r>
            <a:endParaRPr lang="es-ES_tradnl"/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E1C14BF5-27FC-431E-9E07-4A35B5B7E1DB}" type="datetime1">
              <a:rPr lang="es-ES_tradnl" smtClean="0"/>
            </a:fld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010400" y="62484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2C36B2F0-C207-DE42-9831-6074E68A4974}" type="slidenum">
              <a:rPr lang="es-ES_tradnl"/>
            </a:fld>
            <a:endParaRPr lang="es-ES_trad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Clarendon Bold BT"/>
          <a:ea typeface="ＭＳ Ｐゴシック" charset="-128"/>
          <a:cs typeface="Clarendon Bold BT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larendon Bold BT" pitchFamily="-109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larendon Bold BT" pitchFamily="-109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larendon Bold BT" pitchFamily="-109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larendon Bold BT" pitchFamily="-109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Lucida Bright"/>
          <a:ea typeface="ＭＳ Ｐゴシック" charset="-128"/>
          <a:cs typeface="Lucida Bright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Lucida Bright"/>
          <a:ea typeface="ＭＳ Ｐゴシック" charset="-128"/>
          <a:cs typeface="Lucida Bright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Lucida Bright"/>
          <a:ea typeface="ＭＳ Ｐゴシック" charset="-128"/>
          <a:cs typeface="Lucida Bright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bg1"/>
          </a:solidFill>
          <a:latin typeface="Lucida Bright"/>
          <a:ea typeface="ＭＳ Ｐゴシック" charset="-128"/>
          <a:cs typeface="Lucida Bright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bg1"/>
          </a:solidFill>
          <a:latin typeface="Lucida Bright"/>
          <a:ea typeface="ＭＳ Ｐゴシック" charset="-128"/>
          <a:cs typeface="Lucida Br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hyperlink" Target="http://cinepolis.com/visor-afiliacion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stage.cinepolis.com/club-cinepolis-registro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hyperlink" Target="http://cinepolis.com/visor-afiliacion/" TargetMode="Externa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hyperlink" Target="http://cinepolis.com/visor-afiliacion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s-ES" altLang="en-US"/>
          </a:p>
        </p:txBody>
      </p:sp>
      <p:sp>
        <p:nvSpPr>
          <p:cNvPr id="2" name="6 CuadroTexto"/>
          <p:cNvSpPr txBox="1"/>
          <p:nvPr/>
        </p:nvSpPr>
        <p:spPr>
          <a:xfrm>
            <a:off x="699443" y="640084"/>
            <a:ext cx="7960968" cy="3505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  <a:spcAft>
                <a:spcPts val="2400"/>
              </a:spcAft>
            </a:pPr>
            <a:r>
              <a:rPr lang="es-CO" altLang="es-ES" sz="2800" b="1" dirty="0">
                <a:solidFill>
                  <a:srgbClr val="0067B1"/>
                </a:solidFill>
                <a:latin typeface="Calibri" charset="0"/>
              </a:rPr>
              <a:t>         Afilicación de tarjetas Club Cinépolis</a:t>
            </a:r>
            <a:endParaRPr lang="es-CO" altLang="es-ES" sz="2800" b="1" dirty="0" smtClean="0">
              <a:solidFill>
                <a:srgbClr val="0067B1"/>
              </a:solidFill>
              <a:latin typeface="Calibri" charset="0"/>
              <a:ea typeface="ＭＳ Ｐゴシック" charset="-128"/>
              <a:cs typeface="ＭＳ Ｐゴシック" charset="-128"/>
              <a:hlinkClick r:id="rId1" action="ppaction://hlinksldjump"/>
            </a:endParaRPr>
          </a:p>
          <a:p>
            <a:pPr marL="342900" indent="-342900">
              <a:lnSpc>
                <a:spcPct val="200000"/>
              </a:lnSpc>
              <a:spcAft>
                <a:spcPts val="2400"/>
              </a:spcAft>
              <a:buFont typeface="+mj-lt"/>
              <a:buAutoNum type="arabicPeriod"/>
            </a:pPr>
            <a:r>
              <a:rPr lang="es-MX" sz="1800" b="1" i="1" dirty="0" smtClean="0">
                <a:solidFill>
                  <a:srgbClr val="0067B1"/>
                </a:solidFill>
                <a:latin typeface="Calibri" charset="0"/>
                <a:ea typeface="ＭＳ Ｐゴシック" charset="-128"/>
                <a:cs typeface="ＭＳ Ｐゴシック" charset="-128"/>
                <a:hlinkClick r:id="rId1" action="ppaction://hlinksldjump"/>
              </a:rPr>
              <a:t>Descripción </a:t>
            </a:r>
            <a:r>
              <a:rPr lang="es-MX" sz="1800" b="1" i="1" dirty="0">
                <a:solidFill>
                  <a:srgbClr val="0067B1"/>
                </a:solidFill>
                <a:latin typeface="Calibri" charset="0"/>
                <a:ea typeface="ＭＳ Ｐゴシック" charset="-128"/>
                <a:cs typeface="ＭＳ Ｐゴシック" charset="-128"/>
                <a:hlinkClick r:id="rId1" action="ppaction://hlinksldjump"/>
              </a:rPr>
              <a:t>del proceso</a:t>
            </a:r>
            <a:endParaRPr lang="es-MX" sz="1800" b="1" i="1" dirty="0">
              <a:solidFill>
                <a:srgbClr val="0067B1"/>
              </a:solidFill>
              <a:latin typeface="Calibri" charset="0"/>
              <a:ea typeface="ＭＳ Ｐゴシック" charset="-128"/>
              <a:cs typeface="ＭＳ Ｐゴシック" charset="-128"/>
              <a:hlinkClick r:id="rId1" action="ppaction://hlinksldjump"/>
            </a:endParaRPr>
          </a:p>
          <a:p>
            <a:pPr marL="342900" indent="-342900">
              <a:lnSpc>
                <a:spcPct val="200000"/>
              </a:lnSpc>
              <a:spcAft>
                <a:spcPts val="2400"/>
              </a:spcAft>
              <a:buFont typeface="+mj-lt"/>
              <a:buAutoNum type="arabicPeriod"/>
            </a:pPr>
            <a:r>
              <a:rPr lang="es-MX" sz="1800" b="1" i="1" dirty="0">
                <a:solidFill>
                  <a:srgbClr val="0067B1"/>
                </a:solidFill>
                <a:latin typeface="Calibri" charset="0"/>
                <a:ea typeface="ＭＳ Ｐゴシック" charset="-128"/>
                <a:cs typeface="ＭＳ Ｐゴシック" charset="-128"/>
                <a:hlinkClick r:id="rId1" action="ppaction://hlinksldjump"/>
              </a:rPr>
              <a:t>Procesar solicitudes realizadas</a:t>
            </a:r>
            <a:endParaRPr lang="es-MX" sz="1800" b="1" i="1" dirty="0">
              <a:solidFill>
                <a:srgbClr val="0067B1"/>
              </a:solidFill>
              <a:latin typeface="Calibri" charset="0"/>
              <a:ea typeface="ＭＳ Ｐゴシック" charset="-128"/>
              <a:cs typeface="ＭＳ Ｐゴシック" charset="-128"/>
              <a:hlinkClick r:id="rId1" action="ppaction://hlinksldjump"/>
            </a:endParaRPr>
          </a:p>
          <a:p>
            <a:pPr marL="342900" indent="-342900">
              <a:lnSpc>
                <a:spcPct val="200000"/>
              </a:lnSpc>
              <a:spcAft>
                <a:spcPts val="2400"/>
              </a:spcAft>
              <a:buFont typeface="+mj-lt"/>
              <a:buAutoNum type="arabicPeriod"/>
            </a:pPr>
            <a:r>
              <a:rPr lang="es-MX" sz="1800" b="1" i="1" dirty="0">
                <a:solidFill>
                  <a:srgbClr val="0067B1"/>
                </a:solidFill>
                <a:latin typeface="Calibri" charset="0"/>
                <a:ea typeface="ＭＳ Ｐゴシック" charset="-128"/>
                <a:cs typeface="ＭＳ Ｐゴシック" charset="-128"/>
                <a:hlinkClick r:id="" action="ppaction://noaction"/>
              </a:rPr>
              <a:t>Procesar nuevas </a:t>
            </a:r>
            <a:r>
              <a:rPr lang="es-MX" sz="1800" b="1" i="1" dirty="0" smtClean="0">
                <a:solidFill>
                  <a:srgbClr val="0067B1"/>
                </a:solidFill>
                <a:latin typeface="Calibri" charset="0"/>
                <a:ea typeface="ＭＳ Ｐゴシック" charset="-128"/>
                <a:cs typeface="ＭＳ Ｐゴシック" charset="-128"/>
                <a:hlinkClick r:id="" action="ppaction://noaction"/>
              </a:rPr>
              <a:t>solicitudes</a:t>
            </a:r>
            <a:endParaRPr lang="es-MX" sz="1800" b="1" i="1" dirty="0" smtClean="0">
              <a:solidFill>
                <a:srgbClr val="0067B1"/>
              </a:solidFill>
              <a:latin typeface="Calibri" charset="0"/>
              <a:ea typeface="ＭＳ Ｐゴシック" charset="-128"/>
              <a:cs typeface="ＭＳ Ｐゴシック" charset="-128"/>
              <a:hlinkClick r:id="" action="ppaction://noaction"/>
            </a:endParaRPr>
          </a:p>
        </p:txBody>
      </p:sp>
      <p:pic>
        <p:nvPicPr>
          <p:cNvPr id="3" name="Imagen 2" descr="P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315" y="2392680"/>
            <a:ext cx="3893185" cy="4220845"/>
          </a:xfrm>
          <a:prstGeom prst="rect">
            <a:avLst/>
          </a:prstGeom>
        </p:spPr>
      </p:pic>
      <p:pic>
        <p:nvPicPr>
          <p:cNvPr id="6" name="Imagen 5" descr="credit-card-with-tick 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908685"/>
            <a:ext cx="772795" cy="77279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CuadroTexto 12"/>
          <p:cNvSpPr txBox="1"/>
          <p:nvPr/>
        </p:nvSpPr>
        <p:spPr>
          <a:xfrm>
            <a:off x="332590" y="1556802"/>
            <a:ext cx="8119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>
                <a:solidFill>
                  <a:srgbClr val="0068AC"/>
                </a:solidFill>
                <a:latin typeface="Calibri" charset="0"/>
              </a:rPr>
              <a:t>En la lista de solicitudes se podrán distinguir los usuarios que sean menores de edad, ya que, el renglón de estos aparecerá de color verde. </a:t>
            </a:r>
            <a:endParaRPr lang="es-MX" sz="1600" dirty="0" smtClean="0">
              <a:solidFill>
                <a:srgbClr val="0068AC"/>
              </a:solidFill>
              <a:latin typeface="Calibri" charset="0"/>
            </a:endParaRPr>
          </a:p>
        </p:txBody>
      </p:sp>
      <p:sp>
        <p:nvSpPr>
          <p:cNvPr id="9" name="Marcador de contenido 2"/>
          <p:cNvSpPr txBox="1"/>
          <p:nvPr/>
        </p:nvSpPr>
        <p:spPr bwMode="auto">
          <a:xfrm>
            <a:off x="324485" y="1252529"/>
            <a:ext cx="836092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b="1" dirty="0" smtClean="0">
                <a:solidFill>
                  <a:srgbClr val="0068AC"/>
                </a:solidFill>
                <a:latin typeface="Calibri" charset="0"/>
                <a:ea typeface="ＭＳ Ｐゴシック" charset="0"/>
              </a:rPr>
              <a:t>Nota:</a:t>
            </a:r>
            <a:endParaRPr lang="es-ES" sz="1800" b="1" dirty="0" smtClean="0">
              <a:solidFill>
                <a:srgbClr val="0068AC"/>
              </a:solidFill>
              <a:latin typeface="Calibri" charset="0"/>
              <a:ea typeface="ＭＳ Ｐゴシック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92" y="2141938"/>
            <a:ext cx="7441958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3 Título"/>
          <p:cNvSpPr>
            <a:spLocks noGrp="1"/>
          </p:cNvSpPr>
          <p:nvPr/>
        </p:nvSpPr>
        <p:spPr>
          <a:xfrm>
            <a:off x="332740" y="732790"/>
            <a:ext cx="8456930" cy="4095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Clarendon Bold BT"/>
                <a:ea typeface="ＭＳ Ｐゴシック" charset="-128"/>
                <a:cs typeface="Clarendon Bold BT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larendon Bold BT" pitchFamily="-109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larendon Bold BT" pitchFamily="-109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larendon Bold BT" pitchFamily="-109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larendon Bold BT" pitchFamily="-109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es-ES" sz="2400" b="1" dirty="0">
                <a:solidFill>
                  <a:srgbClr val="DF670F"/>
                </a:solidFill>
                <a:latin typeface="Calibri" charset="0"/>
                <a:sym typeface="+mn-ea"/>
              </a:rPr>
              <a:t>2</a:t>
            </a:r>
            <a:r>
              <a:rPr lang="es-ES" sz="2400" b="1" dirty="0" smtClean="0">
                <a:solidFill>
                  <a:srgbClr val="DF670F"/>
                </a:solidFill>
                <a:latin typeface="Calibri" charset="0"/>
                <a:sym typeface="+mn-ea"/>
              </a:rPr>
              <a:t>. PROCESAR SOLICITUDES REALIZADAS</a:t>
            </a:r>
            <a:endParaRPr lang="es-ES" sz="2400" b="1" dirty="0" smtClean="0">
              <a:solidFill>
                <a:srgbClr val="DF670F"/>
              </a:solidFill>
              <a:latin typeface="Calibri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Rectángulo 7"/>
          <p:cNvSpPr/>
          <p:nvPr/>
        </p:nvSpPr>
        <p:spPr>
          <a:xfrm>
            <a:off x="3972839" y="3132895"/>
            <a:ext cx="327874" cy="2622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atin typeface="Calibri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699620" y="1269869"/>
            <a:ext cx="29352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>
                <a:solidFill>
                  <a:srgbClr val="0068AC"/>
                </a:solidFill>
                <a:latin typeface="Calibri" charset="0"/>
              </a:rPr>
              <a:t>Abrir el navegador de internet e ingresar la siguiente dirección: </a:t>
            </a:r>
            <a:r>
              <a:rPr lang="es-MX" sz="1600" dirty="0" smtClean="0">
                <a:solidFill>
                  <a:srgbClr val="0068AC"/>
                </a:solidFill>
                <a:latin typeface="Calibri" charset="0"/>
                <a:hlinkClick r:id="rId1"/>
              </a:rPr>
              <a:t>http://cinepolis.com/visor-afiliacion/</a:t>
            </a:r>
            <a:endParaRPr lang="es-MX" sz="1600" dirty="0">
              <a:solidFill>
                <a:srgbClr val="0068AC"/>
              </a:solidFill>
              <a:latin typeface="Calibri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" y="2639695"/>
            <a:ext cx="3658235" cy="197929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Marcador de contenido 2"/>
          <p:cNvSpPr txBox="1"/>
          <p:nvPr/>
        </p:nvSpPr>
        <p:spPr bwMode="auto">
          <a:xfrm>
            <a:off x="330513" y="1212379"/>
            <a:ext cx="576064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3400" b="1" dirty="0" smtClean="0">
                <a:solidFill>
                  <a:srgbClr val="0068AC"/>
                </a:solidFill>
                <a:latin typeface="Calibri" charset="0"/>
                <a:ea typeface="ＭＳ Ｐゴシック" charset="0"/>
              </a:rPr>
              <a:t>1</a:t>
            </a:r>
            <a:endParaRPr lang="es-ES" sz="3400" b="1" dirty="0" smtClean="0">
              <a:solidFill>
                <a:srgbClr val="0068AC"/>
              </a:solidFill>
              <a:latin typeface="Calibri" charset="0"/>
              <a:ea typeface="ＭＳ Ｐゴシック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221" y="2593254"/>
            <a:ext cx="3798422" cy="20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uadroTexto 12"/>
          <p:cNvSpPr txBox="1"/>
          <p:nvPr/>
        </p:nvSpPr>
        <p:spPr>
          <a:xfrm>
            <a:off x="5076445" y="1269869"/>
            <a:ext cx="31512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>
                <a:solidFill>
                  <a:srgbClr val="0068AC"/>
                </a:solidFill>
                <a:latin typeface="Calibri" charset="0"/>
              </a:rPr>
              <a:t>Ingresar </a:t>
            </a:r>
            <a:r>
              <a:rPr lang="es-MX" sz="1600" dirty="0">
                <a:solidFill>
                  <a:srgbClr val="0068AC"/>
                </a:solidFill>
                <a:latin typeface="Calibri" charset="0"/>
              </a:rPr>
              <a:t>a la intranet utilizando el usuario (o correo) y contraseña proporcionados por el administrador del sitio. </a:t>
            </a:r>
            <a:endParaRPr>
              <a:latin typeface="Calibri" charset="0"/>
            </a:endParaRPr>
          </a:p>
        </p:txBody>
      </p:sp>
      <p:sp>
        <p:nvSpPr>
          <p:cNvPr id="10" name="Marcador de contenido 2"/>
          <p:cNvSpPr txBox="1"/>
          <p:nvPr/>
        </p:nvSpPr>
        <p:spPr bwMode="auto">
          <a:xfrm>
            <a:off x="4715593" y="1212379"/>
            <a:ext cx="576064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3400" b="1" dirty="0">
                <a:solidFill>
                  <a:srgbClr val="0068AC"/>
                </a:solidFill>
                <a:latin typeface="Calibri" charset="0"/>
                <a:ea typeface="ＭＳ Ｐゴシック" charset="0"/>
              </a:rPr>
              <a:t>2</a:t>
            </a:r>
            <a:endParaRPr lang="es-ES" sz="3400" b="1" dirty="0">
              <a:solidFill>
                <a:srgbClr val="0068AC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3" name="3 Título"/>
          <p:cNvSpPr>
            <a:spLocks noGrp="1"/>
          </p:cNvSpPr>
          <p:nvPr/>
        </p:nvSpPr>
        <p:spPr>
          <a:xfrm>
            <a:off x="332740" y="732790"/>
            <a:ext cx="8456930" cy="4095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Clarendon Bold BT"/>
                <a:ea typeface="ＭＳ Ｐゴシック" charset="-128"/>
                <a:cs typeface="Clarendon Bold BT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larendon Bold BT" pitchFamily="-109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larendon Bold BT" pitchFamily="-109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larendon Bold BT" pitchFamily="-109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larendon Bold BT" pitchFamily="-109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es-ES" sz="2400" b="1" dirty="0">
                <a:solidFill>
                  <a:srgbClr val="DF670F"/>
                </a:solidFill>
                <a:latin typeface="Calibri" charset="0"/>
                <a:sym typeface="+mn-ea"/>
              </a:rPr>
              <a:t>3. PROCESAR NUEVAS SOLICITUDES</a:t>
            </a:r>
            <a:endParaRPr lang="es-ES" sz="2400" b="1" dirty="0">
              <a:solidFill>
                <a:srgbClr val="DF670F"/>
              </a:solidFill>
              <a:latin typeface="Calibri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Marcador de posición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fld id="{621458D2-64A6-A247-9236-9F5EA779DC84}" type="slidenum">
              <a:rPr lang="es-ES_tradnl"/>
            </a:fld>
            <a:endParaRPr lang="es-ES_tradnl" dirty="0"/>
          </a:p>
        </p:txBody>
      </p:sp>
      <p:sp>
        <p:nvSpPr>
          <p:cNvPr id="11" name="CuadroTexto 12"/>
          <p:cNvSpPr txBox="1"/>
          <p:nvPr/>
        </p:nvSpPr>
        <p:spPr>
          <a:xfrm>
            <a:off x="684530" y="1278255"/>
            <a:ext cx="3307715" cy="581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rgbClr val="0067B1"/>
                </a:solidFill>
                <a:latin typeface="Calibri" charset="0"/>
              </a:rPr>
              <a:t>Dar clic en el botón "Iniciar sesión" para ingresar a la plataforma.</a:t>
            </a:r>
            <a:endParaRPr lang="es-MX" sz="1600" dirty="0" smtClean="0">
              <a:solidFill>
                <a:srgbClr val="0067B1"/>
              </a:solidFill>
              <a:latin typeface="Calibri" charset="0"/>
            </a:endParaRPr>
          </a:p>
        </p:txBody>
      </p:sp>
      <p:sp>
        <p:nvSpPr>
          <p:cNvPr id="13" name="Marcador de contenido 2"/>
          <p:cNvSpPr txBox="1"/>
          <p:nvPr/>
        </p:nvSpPr>
        <p:spPr bwMode="auto">
          <a:xfrm>
            <a:off x="332418" y="1205203"/>
            <a:ext cx="576064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3400" b="1" dirty="0" smtClean="0">
                <a:solidFill>
                  <a:srgbClr val="0067B1"/>
                </a:solidFill>
                <a:latin typeface="Calibri" charset="0"/>
                <a:ea typeface="ＭＳ Ｐゴシック" charset="0"/>
              </a:rPr>
              <a:t>3</a:t>
            </a:r>
            <a:endParaRPr lang="es-ES" sz="3400" b="1" dirty="0" smtClean="0">
              <a:solidFill>
                <a:srgbClr val="0067B1"/>
              </a:solidFill>
              <a:latin typeface="Calibri" charset="0"/>
              <a:ea typeface="ＭＳ Ｐゴシック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" y="2494280"/>
            <a:ext cx="344741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uadroTexto 12"/>
          <p:cNvSpPr txBox="1"/>
          <p:nvPr/>
        </p:nvSpPr>
        <p:spPr>
          <a:xfrm>
            <a:off x="4932928" y="1270205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>
                <a:solidFill>
                  <a:srgbClr val="0067B1"/>
                </a:solidFill>
                <a:latin typeface="Calibri" charset="0"/>
              </a:rPr>
              <a:t>Dar clic en el botón "Nueva solicitud" que aparece en la parte superior de la pantalla.</a:t>
            </a:r>
            <a:endParaRPr lang="es-MX" sz="1600" dirty="0" smtClean="0">
              <a:solidFill>
                <a:srgbClr val="0067B1"/>
              </a:solidFill>
              <a:latin typeface="Calibri" charset="0"/>
            </a:endParaRPr>
          </a:p>
        </p:txBody>
      </p:sp>
      <p:sp>
        <p:nvSpPr>
          <p:cNvPr id="16" name="Marcador de contenido 2"/>
          <p:cNvSpPr txBox="1"/>
          <p:nvPr/>
        </p:nvSpPr>
        <p:spPr bwMode="auto">
          <a:xfrm>
            <a:off x="4616543" y="1198503"/>
            <a:ext cx="576064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3400" b="1" dirty="0">
                <a:solidFill>
                  <a:srgbClr val="0067B1"/>
                </a:solidFill>
                <a:latin typeface="Calibri" charset="0"/>
                <a:ea typeface="ＭＳ Ｐゴシック" charset="0"/>
              </a:rPr>
              <a:t>4</a:t>
            </a:r>
            <a:endParaRPr lang="es-ES" sz="3400" b="1" dirty="0">
              <a:solidFill>
                <a:srgbClr val="0067B1"/>
              </a:solidFill>
              <a:latin typeface="Calibri" charset="0"/>
              <a:ea typeface="ＭＳ Ｐゴシック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662" y="2494414"/>
            <a:ext cx="3783118" cy="211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3 Título"/>
          <p:cNvSpPr>
            <a:spLocks noGrp="1"/>
          </p:cNvSpPr>
          <p:nvPr/>
        </p:nvSpPr>
        <p:spPr>
          <a:xfrm>
            <a:off x="332740" y="732790"/>
            <a:ext cx="8456930" cy="4095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Clarendon Bold BT"/>
                <a:ea typeface="ＭＳ Ｐゴシック" charset="-128"/>
                <a:cs typeface="Clarendon Bold BT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larendon Bold BT" pitchFamily="-109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larendon Bold BT" pitchFamily="-109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larendon Bold BT" pitchFamily="-109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larendon Bold BT" pitchFamily="-109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es-ES" sz="2400" b="1" dirty="0">
                <a:solidFill>
                  <a:srgbClr val="DF670F"/>
                </a:solidFill>
                <a:latin typeface="Calibri" charset="0"/>
                <a:sym typeface="+mn-ea"/>
              </a:rPr>
              <a:t>3. PROCESAR NUEVAS SOLICITUDES</a:t>
            </a:r>
            <a:endParaRPr lang="es-ES" sz="2400" b="1" dirty="0">
              <a:solidFill>
                <a:srgbClr val="DF670F"/>
              </a:solidFill>
              <a:latin typeface="Calibri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Rectángulo 7"/>
          <p:cNvSpPr/>
          <p:nvPr/>
        </p:nvSpPr>
        <p:spPr>
          <a:xfrm>
            <a:off x="3972839" y="3132895"/>
            <a:ext cx="327874" cy="2622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atin typeface="Calibri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844400" y="1288981"/>
            <a:ext cx="2647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>
                <a:solidFill>
                  <a:srgbClr val="0068AC"/>
                </a:solidFill>
                <a:latin typeface="Calibri" charset="0"/>
              </a:rPr>
              <a:t>Ingresar el correo con el que quedará registrada la TCC.</a:t>
            </a:r>
            <a:endParaRPr lang="es-MX" sz="1600" dirty="0" smtClean="0">
              <a:solidFill>
                <a:srgbClr val="0068AC"/>
              </a:solidFill>
              <a:latin typeface="Calibri" charset="0"/>
            </a:endParaRPr>
          </a:p>
        </p:txBody>
      </p:sp>
      <p:sp>
        <p:nvSpPr>
          <p:cNvPr id="14" name="Marcador de contenido 2"/>
          <p:cNvSpPr txBox="1"/>
          <p:nvPr/>
        </p:nvSpPr>
        <p:spPr bwMode="auto">
          <a:xfrm>
            <a:off x="331783" y="1195487"/>
            <a:ext cx="576064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3400" b="1" dirty="0">
                <a:solidFill>
                  <a:srgbClr val="0068AC"/>
                </a:solidFill>
                <a:latin typeface="Calibri" charset="0"/>
                <a:ea typeface="ＭＳ Ｐゴシック" charset="0"/>
              </a:rPr>
              <a:t>5</a:t>
            </a:r>
            <a:endParaRPr lang="es-ES" sz="3400" b="1" dirty="0">
              <a:solidFill>
                <a:srgbClr val="0068AC"/>
              </a:solidFill>
              <a:latin typeface="Calibri" charset="0"/>
              <a:ea typeface="ＭＳ Ｐゴシック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3"/>
          <a:stretch>
            <a:fillRect/>
          </a:stretch>
        </p:blipFill>
        <p:spPr bwMode="auto">
          <a:xfrm>
            <a:off x="460458" y="2276872"/>
            <a:ext cx="3513206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325120" y="4687570"/>
            <a:ext cx="3648075" cy="116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>
                <a:solidFill>
                  <a:srgbClr val="FFB13F"/>
                </a:solidFill>
                <a:latin typeface="Calibri" charset="0"/>
              </a:rPr>
              <a:t>Nota:</a:t>
            </a:r>
            <a:r>
              <a:rPr lang="es-MX" sz="1400" b="1" dirty="0" smtClean="0">
                <a:solidFill>
                  <a:srgbClr val="0068AC"/>
                </a:solidFill>
                <a:latin typeface="Calibri" charset="0"/>
              </a:rPr>
              <a:t> </a:t>
            </a:r>
            <a:r>
              <a:rPr lang="es-MX" sz="1400" dirty="0" smtClean="0">
                <a:solidFill>
                  <a:srgbClr val="0068AC"/>
                </a:solidFill>
                <a:latin typeface="Calibri" charset="0"/>
              </a:rPr>
              <a:t>El correo electrónico es el campo más importante de afiliación, por lo que es necesario siempre ingresar un correo válido ya que de lo contrario no es posible realizar la afiliación.</a:t>
            </a:r>
            <a:endParaRPr lang="es-MX" sz="1400" dirty="0">
              <a:solidFill>
                <a:srgbClr val="0068AC"/>
              </a:solidFill>
              <a:latin typeface="Calibri" charset="0"/>
            </a:endParaRPr>
          </a:p>
        </p:txBody>
      </p:sp>
      <p:sp>
        <p:nvSpPr>
          <p:cNvPr id="9" name="CuadroTexto 12"/>
          <p:cNvSpPr txBox="1"/>
          <p:nvPr/>
        </p:nvSpPr>
        <p:spPr>
          <a:xfrm>
            <a:off x="4789542" y="1299230"/>
            <a:ext cx="3007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>
                <a:solidFill>
                  <a:srgbClr val="0068AC"/>
                </a:solidFill>
                <a:latin typeface="Calibri" charset="0"/>
              </a:rPr>
              <a:t>Dar clic en el botón "Siguiente“ .</a:t>
            </a:r>
            <a:endParaRPr lang="es-MX" sz="1600" dirty="0" smtClean="0">
              <a:solidFill>
                <a:srgbClr val="0068AC"/>
              </a:solidFill>
              <a:latin typeface="Calibri" charset="0"/>
            </a:endParaRPr>
          </a:p>
        </p:txBody>
      </p:sp>
      <p:sp>
        <p:nvSpPr>
          <p:cNvPr id="10" name="Marcador de contenido 2"/>
          <p:cNvSpPr txBox="1"/>
          <p:nvPr/>
        </p:nvSpPr>
        <p:spPr bwMode="auto">
          <a:xfrm>
            <a:off x="4492190" y="1205736"/>
            <a:ext cx="576064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3400" b="1" dirty="0" smtClean="0">
                <a:solidFill>
                  <a:srgbClr val="0068AC"/>
                </a:solidFill>
                <a:latin typeface="Calibri" charset="0"/>
                <a:ea typeface="ＭＳ Ｐゴシック" charset="0"/>
              </a:rPr>
              <a:t>6</a:t>
            </a:r>
            <a:endParaRPr lang="es-ES" sz="3400" b="1" dirty="0" smtClean="0">
              <a:solidFill>
                <a:srgbClr val="0068AC"/>
              </a:solidFill>
              <a:latin typeface="Calibri" charset="0"/>
              <a:ea typeface="ＭＳ Ｐゴシック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350164"/>
            <a:ext cx="3918863" cy="209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3 Título"/>
          <p:cNvSpPr>
            <a:spLocks noGrp="1"/>
          </p:cNvSpPr>
          <p:nvPr/>
        </p:nvSpPr>
        <p:spPr>
          <a:xfrm>
            <a:off x="332740" y="732790"/>
            <a:ext cx="8456930" cy="4095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Clarendon Bold BT"/>
                <a:ea typeface="ＭＳ Ｐゴシック" charset="-128"/>
                <a:cs typeface="Clarendon Bold BT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larendon Bold BT" pitchFamily="-109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larendon Bold BT" pitchFamily="-109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larendon Bold BT" pitchFamily="-109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larendon Bold BT" pitchFamily="-109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es-ES" sz="2400" b="1" dirty="0">
                <a:solidFill>
                  <a:srgbClr val="DF670F"/>
                </a:solidFill>
                <a:latin typeface="Calibri" charset="0"/>
                <a:sym typeface="+mn-ea"/>
              </a:rPr>
              <a:t>3. PROCESAR NUEVAS SOLICITUDES</a:t>
            </a:r>
            <a:endParaRPr lang="es-ES" sz="2400" b="1" dirty="0">
              <a:solidFill>
                <a:srgbClr val="DF670F"/>
              </a:solidFill>
              <a:latin typeface="Calibri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Rectángulo 7"/>
          <p:cNvSpPr/>
          <p:nvPr/>
        </p:nvSpPr>
        <p:spPr>
          <a:xfrm>
            <a:off x="3972839" y="3922266"/>
            <a:ext cx="327874" cy="2622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atin typeface="Calibri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969586" y="1833836"/>
            <a:ext cx="7634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b="1" dirty="0" smtClean="0">
                <a:solidFill>
                  <a:srgbClr val="0068AC"/>
                </a:solidFill>
                <a:latin typeface="Calibri" charset="0"/>
              </a:rPr>
              <a:t>Correo sin registrar en sistema</a:t>
            </a:r>
            <a:endParaRPr lang="es-MX" sz="1600" b="1" dirty="0" smtClean="0">
              <a:solidFill>
                <a:srgbClr val="0068AC"/>
              </a:solidFill>
              <a:latin typeface="Calibri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MX" sz="1600" dirty="0" smtClean="0">
                <a:solidFill>
                  <a:srgbClr val="0068AC"/>
                </a:solidFill>
                <a:latin typeface="Calibri" charset="0"/>
              </a:rPr>
              <a:t>Ingresar el nombre completo del cliente en los campos correspondientes.</a:t>
            </a:r>
            <a:endParaRPr lang="es-MX" sz="1600" dirty="0">
              <a:solidFill>
                <a:srgbClr val="0068AC"/>
              </a:solidFill>
              <a:latin typeface="Calibri" charset="0"/>
            </a:endParaRPr>
          </a:p>
        </p:txBody>
      </p:sp>
      <p:sp>
        <p:nvSpPr>
          <p:cNvPr id="14" name="Marcador de contenido 2"/>
          <p:cNvSpPr txBox="1"/>
          <p:nvPr/>
        </p:nvSpPr>
        <p:spPr bwMode="auto">
          <a:xfrm>
            <a:off x="682303" y="1698531"/>
            <a:ext cx="576064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b="1" dirty="0" smtClean="0">
                <a:solidFill>
                  <a:srgbClr val="0068AC"/>
                </a:solidFill>
                <a:latin typeface="Calibri" charset="0"/>
                <a:ea typeface="ＭＳ Ｐゴシック" charset="0"/>
              </a:rPr>
              <a:t>a)</a:t>
            </a:r>
            <a:endParaRPr lang="es-ES" b="1" dirty="0" smtClean="0">
              <a:solidFill>
                <a:srgbClr val="0068AC"/>
              </a:solidFill>
              <a:latin typeface="Calibri" charset="0"/>
              <a:ea typeface="ＭＳ Ｐゴシック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23" y="2634888"/>
            <a:ext cx="7633609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Marcador de contenido 2"/>
          <p:cNvSpPr txBox="1"/>
          <p:nvPr/>
        </p:nvSpPr>
        <p:spPr bwMode="auto">
          <a:xfrm>
            <a:off x="331783" y="1230479"/>
            <a:ext cx="576064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3400" b="1" dirty="0" smtClean="0">
                <a:solidFill>
                  <a:srgbClr val="0068AC"/>
                </a:solidFill>
                <a:latin typeface="Calibri" charset="0"/>
                <a:ea typeface="ＭＳ Ｐゴシック" charset="0"/>
              </a:rPr>
              <a:t>7</a:t>
            </a:r>
            <a:endParaRPr lang="es-ES" sz="3400" b="1" dirty="0" smtClean="0">
              <a:solidFill>
                <a:srgbClr val="0068AC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5" name="1 Rectángulo"/>
          <p:cNvSpPr/>
          <p:nvPr/>
        </p:nvSpPr>
        <p:spPr>
          <a:xfrm>
            <a:off x="620827" y="1302487"/>
            <a:ext cx="53920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rgbClr val="0068AC"/>
                </a:solidFill>
                <a:latin typeface="Calibri" charset="0"/>
              </a:rPr>
              <a:t>Realizar lo indicado dependiendo del caso:</a:t>
            </a:r>
            <a:endParaRPr lang="es-MX" dirty="0">
              <a:solidFill>
                <a:srgbClr val="0068AC"/>
              </a:solidFill>
              <a:latin typeface="Calibri" charset="0"/>
            </a:endParaRPr>
          </a:p>
        </p:txBody>
      </p:sp>
      <p:sp>
        <p:nvSpPr>
          <p:cNvPr id="3" name="3 Título"/>
          <p:cNvSpPr>
            <a:spLocks noGrp="1"/>
          </p:cNvSpPr>
          <p:nvPr/>
        </p:nvSpPr>
        <p:spPr>
          <a:xfrm>
            <a:off x="332740" y="732790"/>
            <a:ext cx="8456930" cy="4095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Clarendon Bold BT"/>
                <a:ea typeface="ＭＳ Ｐゴシック" charset="-128"/>
                <a:cs typeface="Clarendon Bold BT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larendon Bold BT" pitchFamily="-109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larendon Bold BT" pitchFamily="-109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larendon Bold BT" pitchFamily="-109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larendon Bold BT" pitchFamily="-109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es-ES" sz="2400" b="1" dirty="0">
                <a:solidFill>
                  <a:srgbClr val="DF670F"/>
                </a:solidFill>
                <a:latin typeface="Calibri" charset="0"/>
                <a:sym typeface="+mn-ea"/>
              </a:rPr>
              <a:t>3. PROCESAR NUEVAS SOLICITUDES</a:t>
            </a:r>
            <a:endParaRPr lang="es-ES" sz="2400" b="1" dirty="0">
              <a:solidFill>
                <a:srgbClr val="DF670F"/>
              </a:solidFill>
              <a:latin typeface="Calibri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Rectángulo 4"/>
          <p:cNvSpPr/>
          <p:nvPr/>
        </p:nvSpPr>
        <p:spPr>
          <a:xfrm>
            <a:off x="3972839" y="3132895"/>
            <a:ext cx="327874" cy="2622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atin typeface="Calibri" charset="0"/>
            </a:endParaRPr>
          </a:p>
        </p:txBody>
      </p:sp>
      <p:sp>
        <p:nvSpPr>
          <p:cNvPr id="9" name="CuadroTexto 12"/>
          <p:cNvSpPr txBox="1"/>
          <p:nvPr/>
        </p:nvSpPr>
        <p:spPr>
          <a:xfrm>
            <a:off x="970915" y="1555750"/>
            <a:ext cx="6915150" cy="581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 startAt="2"/>
            </a:pPr>
            <a:r>
              <a:rPr lang="es-MX" sz="1600" dirty="0" smtClean="0">
                <a:solidFill>
                  <a:srgbClr val="0068AC"/>
                </a:solidFill>
                <a:latin typeface="Calibri" charset="0"/>
              </a:rPr>
              <a:t>En el campo "Fecha de cumpleaños" seleccionar la fecha indicada por el cliente utilizando el calendario que se despliega.</a:t>
            </a:r>
            <a:endParaRPr lang="es-MX" sz="1600" dirty="0" smtClean="0">
              <a:solidFill>
                <a:srgbClr val="0068AC"/>
              </a:solidFill>
              <a:latin typeface="Calibri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50" y="2129763"/>
            <a:ext cx="7441958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Marcador de contenido 2"/>
          <p:cNvSpPr txBox="1"/>
          <p:nvPr/>
        </p:nvSpPr>
        <p:spPr bwMode="auto">
          <a:xfrm>
            <a:off x="610548" y="1411005"/>
            <a:ext cx="576064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b="1" dirty="0" smtClean="0">
                <a:solidFill>
                  <a:srgbClr val="0068AC"/>
                </a:solidFill>
                <a:latin typeface="Calibri" charset="0"/>
                <a:ea typeface="ＭＳ Ｐゴシック" charset="0"/>
              </a:rPr>
              <a:t>a)</a:t>
            </a:r>
            <a:endParaRPr lang="es-ES" b="1" dirty="0" smtClean="0">
              <a:solidFill>
                <a:srgbClr val="0068AC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3" name="3 Título"/>
          <p:cNvSpPr>
            <a:spLocks noGrp="1"/>
          </p:cNvSpPr>
          <p:nvPr/>
        </p:nvSpPr>
        <p:spPr>
          <a:xfrm>
            <a:off x="332740" y="732790"/>
            <a:ext cx="8456930" cy="4095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Clarendon Bold BT"/>
                <a:ea typeface="ＭＳ Ｐゴシック" charset="-128"/>
                <a:cs typeface="Clarendon Bold BT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larendon Bold BT" pitchFamily="-109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larendon Bold BT" pitchFamily="-109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larendon Bold BT" pitchFamily="-109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larendon Bold BT" pitchFamily="-109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es-ES" sz="2400" b="1" dirty="0">
                <a:solidFill>
                  <a:srgbClr val="DF670F"/>
                </a:solidFill>
                <a:latin typeface="Calibri" charset="0"/>
                <a:sym typeface="+mn-ea"/>
              </a:rPr>
              <a:t>3. PROCESAR NUEVAS SOLICITUDES</a:t>
            </a:r>
            <a:endParaRPr lang="es-ES" sz="2400" b="1" dirty="0">
              <a:solidFill>
                <a:srgbClr val="DF670F"/>
              </a:solidFill>
              <a:latin typeface="Calibri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Rectángulo 7"/>
          <p:cNvSpPr/>
          <p:nvPr/>
        </p:nvSpPr>
        <p:spPr>
          <a:xfrm>
            <a:off x="3972839" y="3132895"/>
            <a:ext cx="327874" cy="2622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atin typeface="Calibri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942190" y="1539677"/>
            <a:ext cx="7831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 startAt="3"/>
            </a:pPr>
            <a:r>
              <a:rPr lang="es-MX" sz="1600" dirty="0">
                <a:solidFill>
                  <a:srgbClr val="0068AC"/>
                </a:solidFill>
                <a:latin typeface="Calibri" charset="0"/>
              </a:rPr>
              <a:t>Ingresar los 16 dígitos de </a:t>
            </a:r>
            <a:r>
              <a:rPr lang="es-MX" sz="1600" dirty="0" smtClean="0">
                <a:solidFill>
                  <a:srgbClr val="0068AC"/>
                </a:solidFill>
                <a:latin typeface="Calibri" charset="0"/>
              </a:rPr>
              <a:t>la </a:t>
            </a:r>
            <a:r>
              <a:rPr lang="es-MX" sz="1600" dirty="0">
                <a:solidFill>
                  <a:srgbClr val="0068AC"/>
                </a:solidFill>
                <a:latin typeface="Calibri" charset="0"/>
              </a:rPr>
              <a:t>tarjeta en el campo "Tarjeta Club </a:t>
            </a:r>
            <a:r>
              <a:rPr lang="es-MX" sz="1600" dirty="0" err="1">
                <a:solidFill>
                  <a:srgbClr val="0068AC"/>
                </a:solidFill>
                <a:latin typeface="Calibri" charset="0"/>
              </a:rPr>
              <a:t>Cinepolis</a:t>
            </a:r>
            <a:r>
              <a:rPr lang="es-MX" sz="1600" dirty="0">
                <a:solidFill>
                  <a:srgbClr val="0068AC"/>
                </a:solidFill>
                <a:latin typeface="Calibri" charset="0"/>
              </a:rPr>
              <a:t>". </a:t>
            </a:r>
            <a:endParaRPr>
              <a:latin typeface="Calibri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85" y="2022247"/>
            <a:ext cx="7441958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86064" y="6054695"/>
            <a:ext cx="863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>
                <a:solidFill>
                  <a:srgbClr val="0068AC"/>
                </a:solidFill>
                <a:latin typeface="Calibri" charset="0"/>
              </a:rPr>
              <a:t>Nota: </a:t>
            </a:r>
            <a:r>
              <a:rPr lang="es-MX" sz="1400" dirty="0" smtClean="0">
                <a:solidFill>
                  <a:srgbClr val="0068AC"/>
                </a:solidFill>
                <a:latin typeface="Calibri" charset="0"/>
              </a:rPr>
              <a:t>Al momento de capturar los dígitos es </a:t>
            </a:r>
            <a:r>
              <a:rPr lang="es-MX" sz="1400" dirty="0">
                <a:solidFill>
                  <a:srgbClr val="0068AC"/>
                </a:solidFill>
                <a:latin typeface="Calibri" charset="0"/>
              </a:rPr>
              <a:t>importante tener la tarjeta a la mano para asegurar que se ingrese un número de TCC válido y dado de alta en sistema.  </a:t>
            </a:r>
            <a:endParaRPr>
              <a:latin typeface="Calibri" charset="0"/>
            </a:endParaRPr>
          </a:p>
        </p:txBody>
      </p:sp>
      <p:sp>
        <p:nvSpPr>
          <p:cNvPr id="3" name="3 Título"/>
          <p:cNvSpPr>
            <a:spLocks noGrp="1"/>
          </p:cNvSpPr>
          <p:nvPr/>
        </p:nvSpPr>
        <p:spPr>
          <a:xfrm>
            <a:off x="332740" y="732790"/>
            <a:ext cx="8456930" cy="4095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Clarendon Bold BT"/>
                <a:ea typeface="ＭＳ Ｐゴシック" charset="-128"/>
                <a:cs typeface="Clarendon Bold BT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larendon Bold BT" pitchFamily="-109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larendon Bold BT" pitchFamily="-109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larendon Bold BT" pitchFamily="-109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larendon Bold BT" pitchFamily="-109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es-ES" sz="2400" b="1" dirty="0">
                <a:solidFill>
                  <a:srgbClr val="DF670F"/>
                </a:solidFill>
                <a:latin typeface="Calibri" charset="0"/>
                <a:sym typeface="+mn-ea"/>
              </a:rPr>
              <a:t>3. PROCESAR NUEVAS SOLICITUDES</a:t>
            </a:r>
            <a:endParaRPr lang="es-ES" sz="2400" b="1" dirty="0">
              <a:solidFill>
                <a:srgbClr val="DF670F"/>
              </a:solidFill>
              <a:latin typeface="Calibri" charset="0"/>
              <a:sym typeface="+mn-ea"/>
            </a:endParaRPr>
          </a:p>
        </p:txBody>
      </p:sp>
      <p:sp>
        <p:nvSpPr>
          <p:cNvPr id="11" name="Marcador de contenido 2"/>
          <p:cNvSpPr txBox="1"/>
          <p:nvPr/>
        </p:nvSpPr>
        <p:spPr bwMode="auto">
          <a:xfrm>
            <a:off x="610548" y="1411005"/>
            <a:ext cx="576064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b="1" dirty="0" smtClean="0">
                <a:solidFill>
                  <a:srgbClr val="0068AC"/>
                </a:solidFill>
                <a:latin typeface="Calibri" charset="0"/>
                <a:ea typeface="ＭＳ Ｐゴシック" charset="0"/>
              </a:rPr>
              <a:t>a)</a:t>
            </a:r>
            <a:endParaRPr lang="es-ES" b="1" dirty="0" smtClean="0">
              <a:solidFill>
                <a:srgbClr val="0068AC"/>
              </a:solidFill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Rectángulo 7"/>
          <p:cNvSpPr/>
          <p:nvPr/>
        </p:nvSpPr>
        <p:spPr>
          <a:xfrm>
            <a:off x="3972839" y="3132895"/>
            <a:ext cx="327874" cy="2622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atin typeface="Calibri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957430" y="1540694"/>
            <a:ext cx="7831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 startAt="4"/>
            </a:pPr>
            <a:r>
              <a:rPr lang="es-MX" sz="1600" dirty="0" smtClean="0">
                <a:solidFill>
                  <a:srgbClr val="0068AC"/>
                </a:solidFill>
                <a:latin typeface="Calibri" charset="0"/>
              </a:rPr>
              <a:t>Dar clic en el botón "Registrar" para finalizar la afiliación.</a:t>
            </a:r>
            <a:endParaRPr lang="es-MX" sz="1600" dirty="0" smtClean="0">
              <a:solidFill>
                <a:srgbClr val="0068AC"/>
              </a:solidFill>
              <a:latin typeface="Calibri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1183"/>
            <a:ext cx="7461434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3 Título"/>
          <p:cNvSpPr>
            <a:spLocks noGrp="1"/>
          </p:cNvSpPr>
          <p:nvPr/>
        </p:nvSpPr>
        <p:spPr>
          <a:xfrm>
            <a:off x="332740" y="732790"/>
            <a:ext cx="8456930" cy="4095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Clarendon Bold BT"/>
                <a:ea typeface="ＭＳ Ｐゴシック" charset="-128"/>
                <a:cs typeface="Clarendon Bold BT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larendon Bold BT" pitchFamily="-109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larendon Bold BT" pitchFamily="-109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larendon Bold BT" pitchFamily="-109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larendon Bold BT" pitchFamily="-109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es-ES" sz="2400" b="1" dirty="0">
                <a:solidFill>
                  <a:srgbClr val="DF670F"/>
                </a:solidFill>
                <a:latin typeface="Calibri" charset="0"/>
                <a:sym typeface="+mn-ea"/>
              </a:rPr>
              <a:t>3. PROCESAR NUEVAS SOLICITUDES</a:t>
            </a:r>
            <a:endParaRPr lang="es-ES" sz="2400" b="1" dirty="0">
              <a:solidFill>
                <a:srgbClr val="DF670F"/>
              </a:solidFill>
              <a:latin typeface="Calibri" charset="0"/>
              <a:sym typeface="+mn-ea"/>
            </a:endParaRPr>
          </a:p>
        </p:txBody>
      </p:sp>
      <p:sp>
        <p:nvSpPr>
          <p:cNvPr id="11" name="Marcador de contenido 2"/>
          <p:cNvSpPr txBox="1"/>
          <p:nvPr/>
        </p:nvSpPr>
        <p:spPr bwMode="auto">
          <a:xfrm>
            <a:off x="610548" y="1411005"/>
            <a:ext cx="576064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b="1" dirty="0" smtClean="0">
                <a:solidFill>
                  <a:srgbClr val="0068AC"/>
                </a:solidFill>
                <a:latin typeface="Calibri" charset="0"/>
                <a:ea typeface="ＭＳ Ｐゴシック" charset="0"/>
              </a:rPr>
              <a:t>a)</a:t>
            </a:r>
            <a:endParaRPr lang="es-ES" b="1" dirty="0" smtClean="0">
              <a:solidFill>
                <a:srgbClr val="0068AC"/>
              </a:solidFill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Rectángulo 7"/>
          <p:cNvSpPr/>
          <p:nvPr/>
        </p:nvSpPr>
        <p:spPr>
          <a:xfrm>
            <a:off x="3972839" y="3132895"/>
            <a:ext cx="327874" cy="2622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atin typeface="Calibri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957430" y="1552992"/>
            <a:ext cx="7831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 smtClean="0">
                <a:solidFill>
                  <a:srgbClr val="0068AC"/>
                </a:solidFill>
                <a:latin typeface="Calibri" charset="0"/>
              </a:rPr>
              <a:t>Correo </a:t>
            </a:r>
            <a:r>
              <a:rPr lang="es-ES" sz="1600" b="1" dirty="0">
                <a:solidFill>
                  <a:srgbClr val="0068AC"/>
                </a:solidFill>
                <a:latin typeface="Calibri" charset="0"/>
              </a:rPr>
              <a:t>registrado como usuario de Cinépolis </a:t>
            </a:r>
            <a:r>
              <a:rPr lang="es-ES" sz="1600" b="1" dirty="0" smtClean="0">
                <a:solidFill>
                  <a:srgbClr val="0068AC"/>
                </a:solidFill>
                <a:latin typeface="Calibri" charset="0"/>
              </a:rPr>
              <a:t>ID sin TCC </a:t>
            </a:r>
            <a:endParaRPr lang="es-MX" sz="1600" b="1" dirty="0" smtClean="0">
              <a:solidFill>
                <a:srgbClr val="0068AC"/>
              </a:solidFill>
              <a:latin typeface="Calibri" charset="0"/>
            </a:endParaRPr>
          </a:p>
          <a:p>
            <a:pPr algn="just"/>
            <a:r>
              <a:rPr lang="es-MX" sz="1600" dirty="0" smtClean="0">
                <a:solidFill>
                  <a:srgbClr val="0068AC"/>
                </a:solidFill>
                <a:latin typeface="Calibri" charset="0"/>
              </a:rPr>
              <a:t>Se </a:t>
            </a:r>
            <a:r>
              <a:rPr lang="es-MX" sz="1600" dirty="0">
                <a:solidFill>
                  <a:srgbClr val="0068AC"/>
                </a:solidFill>
                <a:latin typeface="Calibri" charset="0"/>
              </a:rPr>
              <a:t>mostrará el siguiente mensaje y podrá </a:t>
            </a:r>
            <a:r>
              <a:rPr lang="es-MX" sz="1600" dirty="0" smtClean="0">
                <a:solidFill>
                  <a:srgbClr val="0068AC"/>
                </a:solidFill>
                <a:latin typeface="Calibri" charset="0"/>
              </a:rPr>
              <a:t>afiliarse desde esta ventana.</a:t>
            </a:r>
            <a:endParaRPr lang="es-MX" sz="1600" dirty="0">
              <a:solidFill>
                <a:srgbClr val="0068AC"/>
              </a:solidFill>
              <a:latin typeface="Calibri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" y="2347802"/>
            <a:ext cx="7800826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3 Título"/>
          <p:cNvSpPr>
            <a:spLocks noGrp="1"/>
          </p:cNvSpPr>
          <p:nvPr/>
        </p:nvSpPr>
        <p:spPr>
          <a:xfrm>
            <a:off x="332740" y="732790"/>
            <a:ext cx="8456930" cy="4095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Clarendon Bold BT"/>
                <a:ea typeface="ＭＳ Ｐゴシック" charset="-128"/>
                <a:cs typeface="Clarendon Bold BT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larendon Bold BT" pitchFamily="-109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larendon Bold BT" pitchFamily="-109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larendon Bold BT" pitchFamily="-109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larendon Bold BT" pitchFamily="-109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es-ES" sz="2400" b="1" dirty="0">
                <a:solidFill>
                  <a:srgbClr val="DF670F"/>
                </a:solidFill>
                <a:latin typeface="Calibri" charset="0"/>
                <a:sym typeface="+mn-ea"/>
              </a:rPr>
              <a:t>3. PROCESAR NUEVAS SOLICITUDES</a:t>
            </a:r>
            <a:endParaRPr lang="es-ES" sz="2400" b="1" dirty="0">
              <a:solidFill>
                <a:srgbClr val="DF670F"/>
              </a:solidFill>
              <a:latin typeface="Calibri" charset="0"/>
              <a:sym typeface="+mn-ea"/>
            </a:endParaRPr>
          </a:p>
        </p:txBody>
      </p:sp>
      <p:sp>
        <p:nvSpPr>
          <p:cNvPr id="11" name="Marcador de contenido 2"/>
          <p:cNvSpPr txBox="1"/>
          <p:nvPr/>
        </p:nvSpPr>
        <p:spPr bwMode="auto">
          <a:xfrm>
            <a:off x="610548" y="1411005"/>
            <a:ext cx="576064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altLang="es-ES" b="1" dirty="0" smtClean="0">
                <a:solidFill>
                  <a:srgbClr val="0068AC"/>
                </a:solidFill>
                <a:latin typeface="Calibri" charset="0"/>
                <a:ea typeface="ＭＳ Ｐゴシック" charset="0"/>
              </a:rPr>
              <a:t>b</a:t>
            </a:r>
            <a:r>
              <a:rPr lang="es-ES" b="1" dirty="0" smtClean="0">
                <a:solidFill>
                  <a:srgbClr val="0068AC"/>
                </a:solidFill>
                <a:latin typeface="Calibri" charset="0"/>
                <a:ea typeface="ＭＳ Ｐゴシック" charset="0"/>
              </a:rPr>
              <a:t>)</a:t>
            </a:r>
            <a:endParaRPr lang="es-ES" b="1" dirty="0" smtClean="0">
              <a:solidFill>
                <a:srgbClr val="0068AC"/>
              </a:solidFill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ángulo 1"/>
          <p:cNvSpPr/>
          <p:nvPr/>
        </p:nvSpPr>
        <p:spPr>
          <a:xfrm>
            <a:off x="3972839" y="3132895"/>
            <a:ext cx="327874" cy="2622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atin typeface="Calibri" charset="0"/>
            </a:endParaRPr>
          </a:p>
        </p:txBody>
      </p:sp>
      <p:sp>
        <p:nvSpPr>
          <p:cNvPr id="3" name="CuadroTexto 12"/>
          <p:cNvSpPr txBox="1"/>
          <p:nvPr/>
        </p:nvSpPr>
        <p:spPr>
          <a:xfrm>
            <a:off x="979020" y="1552759"/>
            <a:ext cx="8119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MX" sz="1600" dirty="0">
                <a:solidFill>
                  <a:srgbClr val="0068AC"/>
                </a:solidFill>
                <a:latin typeface="Calibri" charset="0"/>
              </a:rPr>
              <a:t>Ingresar los 16 dígitos de </a:t>
            </a:r>
            <a:r>
              <a:rPr lang="es-MX" sz="1600" dirty="0" smtClean="0">
                <a:solidFill>
                  <a:srgbClr val="0068AC"/>
                </a:solidFill>
                <a:latin typeface="Calibri" charset="0"/>
              </a:rPr>
              <a:t>la nueva tarjeta </a:t>
            </a:r>
            <a:r>
              <a:rPr lang="es-MX" sz="1600" dirty="0">
                <a:solidFill>
                  <a:srgbClr val="0068AC"/>
                </a:solidFill>
                <a:latin typeface="Calibri" charset="0"/>
              </a:rPr>
              <a:t>en el campo "Tarjeta Club </a:t>
            </a:r>
            <a:r>
              <a:rPr lang="es-MX" sz="1600" dirty="0" err="1">
                <a:solidFill>
                  <a:srgbClr val="0068AC"/>
                </a:solidFill>
                <a:latin typeface="Calibri" charset="0"/>
              </a:rPr>
              <a:t>Cinepolis</a:t>
            </a:r>
            <a:r>
              <a:rPr lang="es-MX" sz="1600" dirty="0">
                <a:solidFill>
                  <a:srgbClr val="0068AC"/>
                </a:solidFill>
                <a:latin typeface="Calibri" charset="0"/>
              </a:rPr>
              <a:t>". </a:t>
            </a:r>
            <a:endParaRPr>
              <a:latin typeface="Calibri" charset="0"/>
            </a:endParaRPr>
          </a:p>
        </p:txBody>
      </p:sp>
      <p:sp>
        <p:nvSpPr>
          <p:cNvPr id="9" name="3 Título"/>
          <p:cNvSpPr>
            <a:spLocks noGrp="1"/>
          </p:cNvSpPr>
          <p:nvPr>
            <p:ph type="title"/>
          </p:nvPr>
        </p:nvSpPr>
        <p:spPr>
          <a:xfrm>
            <a:off x="-2124459" y="-1539448"/>
            <a:ext cx="8712968" cy="468000"/>
          </a:xfrm>
        </p:spPr>
        <p:txBody>
          <a:bodyPr/>
          <a:lstStyle/>
          <a:p>
            <a:pPr algn="r"/>
            <a:r>
              <a:rPr lang="es-ES" dirty="0">
                <a:latin typeface="Calibri" charset="0"/>
              </a:rPr>
              <a:t>3. PROCESAR NUEVAS SOLICITUDES</a:t>
            </a:r>
            <a:endParaRPr lang="es-ES" dirty="0">
              <a:latin typeface="Calibri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05" y="2131591"/>
            <a:ext cx="7481011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3 Título"/>
          <p:cNvSpPr>
            <a:spLocks noGrp="1"/>
          </p:cNvSpPr>
          <p:nvPr/>
        </p:nvSpPr>
        <p:spPr>
          <a:xfrm>
            <a:off x="332740" y="732790"/>
            <a:ext cx="8456930" cy="4095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Clarendon Bold BT"/>
                <a:ea typeface="ＭＳ Ｐゴシック" charset="-128"/>
                <a:cs typeface="Clarendon Bold BT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larendon Bold BT" pitchFamily="-109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larendon Bold BT" pitchFamily="-109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larendon Bold BT" pitchFamily="-109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larendon Bold BT" pitchFamily="-109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es-ES" sz="2400" b="1" dirty="0">
                <a:solidFill>
                  <a:srgbClr val="DF670F"/>
                </a:solidFill>
                <a:latin typeface="Calibri" charset="0"/>
                <a:sym typeface="+mn-ea"/>
              </a:rPr>
              <a:t>3. PROCESAR NUEVAS SOLICITUDES</a:t>
            </a:r>
            <a:endParaRPr lang="es-ES" sz="2400" b="1" dirty="0">
              <a:solidFill>
                <a:srgbClr val="DF670F"/>
              </a:solidFill>
              <a:latin typeface="Calibri" charset="0"/>
              <a:sym typeface="+mn-ea"/>
            </a:endParaRPr>
          </a:p>
        </p:txBody>
      </p:sp>
      <p:sp>
        <p:nvSpPr>
          <p:cNvPr id="11" name="Marcador de contenido 2"/>
          <p:cNvSpPr txBox="1"/>
          <p:nvPr/>
        </p:nvSpPr>
        <p:spPr bwMode="auto">
          <a:xfrm>
            <a:off x="610548" y="1411005"/>
            <a:ext cx="576064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altLang="es-ES" b="1" dirty="0" smtClean="0">
                <a:solidFill>
                  <a:srgbClr val="0068AC"/>
                </a:solidFill>
                <a:latin typeface="Calibri" charset="0"/>
                <a:ea typeface="ＭＳ Ｐゴシック" charset="0"/>
              </a:rPr>
              <a:t>b</a:t>
            </a:r>
            <a:r>
              <a:rPr lang="es-ES" b="1" dirty="0" smtClean="0">
                <a:solidFill>
                  <a:srgbClr val="0068AC"/>
                </a:solidFill>
                <a:latin typeface="Calibri" charset="0"/>
                <a:ea typeface="ＭＳ Ｐゴシック" charset="0"/>
              </a:rPr>
              <a:t>)</a:t>
            </a:r>
            <a:endParaRPr lang="es-ES" b="1" dirty="0" smtClean="0">
              <a:solidFill>
                <a:srgbClr val="0068AC"/>
              </a:solidFill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2 Marcador de texto"/>
          <p:cNvSpPr txBox="1"/>
          <p:nvPr/>
        </p:nvSpPr>
        <p:spPr bwMode="auto">
          <a:xfrm>
            <a:off x="215486" y="1269638"/>
            <a:ext cx="8507288" cy="261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63855" indent="-363855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Lucida Sans" pitchFamily="34" charset="0"/>
                <a:ea typeface="ＭＳ Ｐゴシック" charset="-128"/>
                <a:cs typeface="Lucida Bright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Lucida Sans" pitchFamily="34" charset="0"/>
                <a:ea typeface="ＭＳ Ｐゴシック" charset="-128"/>
                <a:cs typeface="Lucida Bright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Lucida Sans" pitchFamily="34" charset="0"/>
                <a:ea typeface="ＭＳ Ｐゴシック" charset="-128"/>
                <a:cs typeface="Lucida Bright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Lucida Sans" pitchFamily="34" charset="0"/>
                <a:ea typeface="ＭＳ Ｐゴシック" charset="-128"/>
                <a:cs typeface="Lucida Bright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Lucida Sans" pitchFamily="34" charset="0"/>
                <a:ea typeface="ＭＳ Ｐゴシック" charset="-128"/>
                <a:cs typeface="Lucida Br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es-ES_tradnl" sz="1600" dirty="0" smtClean="0">
                <a:solidFill>
                  <a:srgbClr val="0067B1"/>
                </a:solidFill>
                <a:latin typeface="+mj-lt"/>
              </a:rPr>
              <a:t>El </a:t>
            </a:r>
            <a:r>
              <a:rPr lang="es-ES_tradnl" sz="1600" dirty="0">
                <a:solidFill>
                  <a:srgbClr val="0067B1"/>
                </a:solidFill>
                <a:latin typeface="+mj-lt"/>
              </a:rPr>
              <a:t>sistema de lealtad Club Cinépolis </a:t>
            </a:r>
            <a:r>
              <a:rPr lang="es-ES_tradnl" sz="1600" dirty="0" smtClean="0">
                <a:solidFill>
                  <a:srgbClr val="0067B1"/>
                </a:solidFill>
                <a:latin typeface="+mj-lt"/>
              </a:rPr>
              <a:t>ayuda a agilizar el </a:t>
            </a:r>
            <a:r>
              <a:rPr lang="es-ES_tradnl" sz="1600" dirty="0">
                <a:solidFill>
                  <a:srgbClr val="0067B1"/>
                </a:solidFill>
                <a:latin typeface="+mj-lt"/>
              </a:rPr>
              <a:t>proceso de afiliación para nuevos miembros y facilita la obtención de la tarjeta a través de plataformas en línea</a:t>
            </a:r>
            <a:r>
              <a:rPr lang="es-ES_tradnl" sz="1600" dirty="0" smtClean="0">
                <a:solidFill>
                  <a:srgbClr val="0067B1"/>
                </a:solidFill>
                <a:latin typeface="+mj-lt"/>
              </a:rPr>
              <a:t>.</a:t>
            </a:r>
            <a:endParaRPr lang="es-ES_tradnl" sz="1600" dirty="0" smtClean="0">
              <a:solidFill>
                <a:srgbClr val="0067B1"/>
              </a:solidFill>
              <a:latin typeface="+mj-lt"/>
            </a:endParaRPr>
          </a:p>
          <a:p>
            <a:pPr marL="0" indent="0" algn="just">
              <a:lnSpc>
                <a:spcPct val="150000"/>
              </a:lnSpc>
            </a:pPr>
            <a:r>
              <a:rPr lang="es-ES_tradnl" sz="1600" b="1" dirty="0" smtClean="0">
                <a:solidFill>
                  <a:srgbClr val="0067B1"/>
                </a:solidFill>
                <a:latin typeface="+mj-lt"/>
              </a:rPr>
              <a:t>El </a:t>
            </a:r>
            <a:r>
              <a:rPr lang="es-ES_tradnl" sz="1600" b="1" dirty="0">
                <a:solidFill>
                  <a:srgbClr val="0067B1"/>
                </a:solidFill>
                <a:latin typeface="+mj-lt"/>
              </a:rPr>
              <a:t>cliente realiza una solicitud desde la página </a:t>
            </a:r>
            <a:r>
              <a:rPr lang="es-MX" sz="1600" b="1" dirty="0">
                <a:solidFill>
                  <a:srgbClr val="0067B1"/>
                </a:solidFill>
                <a:latin typeface="+mj-lt"/>
                <a:hlinkClick r:id="rId1"/>
              </a:rPr>
              <a:t>http</a:t>
            </a:r>
            <a:r>
              <a:rPr lang="es-MX" sz="1600" b="1" dirty="0" smtClean="0">
                <a:solidFill>
                  <a:srgbClr val="0067B1"/>
                </a:solidFill>
                <a:latin typeface="+mj-lt"/>
                <a:hlinkClick r:id="rId1"/>
              </a:rPr>
              <a:t>://cinepolis.com/club-cinepolis-registro</a:t>
            </a:r>
            <a:r>
              <a:rPr lang="es-MX" sz="1600" b="1" dirty="0" smtClean="0">
                <a:solidFill>
                  <a:srgbClr val="0067B1"/>
                </a:solidFill>
                <a:latin typeface="+mj-lt"/>
              </a:rPr>
              <a:t> donde registra sus datos personales, elige el conjunto de preferencia para recoger su TCC</a:t>
            </a:r>
            <a:r>
              <a:rPr lang="es-MX" sz="1600" b="1" dirty="0">
                <a:solidFill>
                  <a:srgbClr val="0067B1"/>
                </a:solidFill>
                <a:latin typeface="+mj-lt"/>
              </a:rPr>
              <a:t> </a:t>
            </a:r>
            <a:r>
              <a:rPr lang="es-MX" sz="1600" b="1" dirty="0" smtClean="0">
                <a:solidFill>
                  <a:srgbClr val="0067B1"/>
                </a:solidFill>
                <a:latin typeface="+mj-lt"/>
              </a:rPr>
              <a:t>y realiza el pago de su tarjeta en línea con cualquier tarjeta bancaria. </a:t>
            </a:r>
            <a:endParaRPr lang="es-MX" sz="1600" b="1" dirty="0" smtClean="0">
              <a:solidFill>
                <a:srgbClr val="0067B1"/>
              </a:solidFill>
              <a:latin typeface="+mj-lt"/>
            </a:endParaRPr>
          </a:p>
          <a:p>
            <a:pPr marL="0" indent="0" algn="just">
              <a:lnSpc>
                <a:spcPct val="150000"/>
              </a:lnSpc>
            </a:pPr>
            <a:endParaRPr lang="es-MX" sz="1600" b="1" dirty="0" smtClean="0">
              <a:solidFill>
                <a:srgbClr val="0067B1"/>
              </a:solidFill>
              <a:latin typeface="+mj-lt"/>
            </a:endParaRPr>
          </a:p>
          <a:p>
            <a:pPr marL="0" indent="0" algn="just">
              <a:lnSpc>
                <a:spcPct val="150000"/>
              </a:lnSpc>
            </a:pPr>
            <a:r>
              <a:rPr lang="es-MX" sz="1600" b="1" dirty="0" smtClean="0">
                <a:solidFill>
                  <a:srgbClr val="0067B1"/>
                </a:solidFill>
                <a:latin typeface="+mj-lt"/>
              </a:rPr>
              <a:t>Posteriormente el cliente recibe un correo de activación donde se le avisará que ya puede pasar a recoger su tarjeta</a:t>
            </a:r>
            <a:r>
              <a:rPr lang="es-MX" sz="1600" b="1" dirty="0">
                <a:solidFill>
                  <a:srgbClr val="0067B1"/>
                </a:solidFill>
                <a:latin typeface="+mj-lt"/>
              </a:rPr>
              <a:t> </a:t>
            </a:r>
            <a:r>
              <a:rPr lang="es-MX" sz="1600" b="1" dirty="0" smtClean="0">
                <a:solidFill>
                  <a:srgbClr val="0067B1"/>
                </a:solidFill>
                <a:latin typeface="+mj-lt"/>
              </a:rPr>
              <a:t>y donde se le entregará un folio con el cual deberá presentarse en el cine elegido para que se le entregue su tarjeta. </a:t>
            </a:r>
            <a:endParaRPr lang="es-MX" sz="1600" b="1" dirty="0" smtClean="0">
              <a:solidFill>
                <a:srgbClr val="0067B1"/>
              </a:solidFill>
              <a:latin typeface="+mj-lt"/>
            </a:endParaRPr>
          </a:p>
          <a:p>
            <a:pPr marL="0" indent="0" algn="just">
              <a:lnSpc>
                <a:spcPct val="150000"/>
              </a:lnSpc>
            </a:pPr>
            <a:r>
              <a:rPr lang="es-MX" sz="1600" b="1" dirty="0" smtClean="0">
                <a:solidFill>
                  <a:srgbClr val="0067B1"/>
                </a:solidFill>
                <a:latin typeface="+mj-lt"/>
              </a:rPr>
              <a:t>Únicamente cn</a:t>
            </a:r>
            <a:r>
              <a:rPr lang="es-MX" sz="1600" b="1" dirty="0" smtClean="0">
                <a:solidFill>
                  <a:srgbClr val="0067B1"/>
                </a:solidFill>
                <a:latin typeface="+mj-lt"/>
                <a:sym typeface="+mn-ea"/>
              </a:rPr>
              <a:t>o</a:t>
            </a:r>
            <a:r>
              <a:rPr lang="es-MX" sz="1600" b="1" dirty="0" smtClean="0">
                <a:solidFill>
                  <a:srgbClr val="0067B1"/>
                </a:solidFill>
                <a:latin typeface="+mj-lt"/>
              </a:rPr>
              <a:t> el folio que se le otorga al cliente, se le podrá activar su tarjeta. </a:t>
            </a:r>
            <a:endParaRPr lang="es-MX" sz="1600" b="1" dirty="0" smtClean="0">
              <a:solidFill>
                <a:srgbClr val="0067B1"/>
              </a:solidFill>
              <a:latin typeface="+mj-lt"/>
            </a:endParaRPr>
          </a:p>
        </p:txBody>
      </p:sp>
      <p:sp>
        <p:nvSpPr>
          <p:cNvPr id="3" name="3 Título"/>
          <p:cNvSpPr>
            <a:spLocks noGrp="1"/>
          </p:cNvSpPr>
          <p:nvPr/>
        </p:nvSpPr>
        <p:spPr>
          <a:xfrm>
            <a:off x="332740" y="732790"/>
            <a:ext cx="8456930" cy="4095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Clarendon Bold BT"/>
                <a:ea typeface="ＭＳ Ｐゴシック" charset="-128"/>
                <a:cs typeface="Clarendon Bold BT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larendon Bold BT" pitchFamily="-109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larendon Bold BT" pitchFamily="-109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larendon Bold BT" pitchFamily="-109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larendon Bold BT" pitchFamily="-109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es-ES" sz="2400" b="1" dirty="0" smtClean="0">
                <a:solidFill>
                  <a:srgbClr val="DF670F"/>
                </a:solidFill>
                <a:latin typeface="Calibri" charset="0"/>
              </a:rPr>
              <a:t>1. DESCRIPCIÓN DEL PROCESO</a:t>
            </a:r>
            <a:endParaRPr lang="es-ES" sz="2400" b="1" dirty="0" smtClean="0">
              <a:solidFill>
                <a:srgbClr val="DF670F"/>
              </a:solidFill>
              <a:latin typeface="Calibri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ángulo 1"/>
          <p:cNvSpPr/>
          <p:nvPr/>
        </p:nvSpPr>
        <p:spPr>
          <a:xfrm>
            <a:off x="3972839" y="3132895"/>
            <a:ext cx="327874" cy="2622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atin typeface="Calibri" charset="0"/>
            </a:endParaRPr>
          </a:p>
        </p:txBody>
      </p:sp>
      <p:sp>
        <p:nvSpPr>
          <p:cNvPr id="3" name="CuadroTexto 12"/>
          <p:cNvSpPr txBox="1"/>
          <p:nvPr/>
        </p:nvSpPr>
        <p:spPr>
          <a:xfrm>
            <a:off x="957430" y="1540694"/>
            <a:ext cx="7831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 startAt="2"/>
            </a:pPr>
            <a:r>
              <a:rPr lang="es-MX" sz="1600" dirty="0">
                <a:solidFill>
                  <a:srgbClr val="0068AC"/>
                </a:solidFill>
                <a:latin typeface="Calibri" charset="0"/>
              </a:rPr>
              <a:t>Dar clic en el botón "Registrar" para finalizar la </a:t>
            </a:r>
            <a:r>
              <a:rPr lang="es-MX" sz="1600" dirty="0" smtClean="0">
                <a:solidFill>
                  <a:srgbClr val="0068AC"/>
                </a:solidFill>
                <a:latin typeface="Calibri" charset="0"/>
              </a:rPr>
              <a:t>afiliación.</a:t>
            </a:r>
            <a:endParaRPr lang="es-MX" sz="1600" dirty="0">
              <a:solidFill>
                <a:srgbClr val="0068AC"/>
              </a:solidFill>
              <a:latin typeface="Calibri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40" y="2205442"/>
            <a:ext cx="7481011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3 Título"/>
          <p:cNvSpPr>
            <a:spLocks noGrp="1"/>
          </p:cNvSpPr>
          <p:nvPr/>
        </p:nvSpPr>
        <p:spPr>
          <a:xfrm>
            <a:off x="332740" y="732790"/>
            <a:ext cx="8456930" cy="4095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Clarendon Bold BT"/>
                <a:ea typeface="ＭＳ Ｐゴシック" charset="-128"/>
                <a:cs typeface="Clarendon Bold BT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larendon Bold BT" pitchFamily="-109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larendon Bold BT" pitchFamily="-109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larendon Bold BT" pitchFamily="-109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larendon Bold BT" pitchFamily="-109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es-ES" sz="2400" b="1" dirty="0">
                <a:solidFill>
                  <a:srgbClr val="DF670F"/>
                </a:solidFill>
                <a:latin typeface="Calibri" charset="0"/>
                <a:sym typeface="+mn-ea"/>
              </a:rPr>
              <a:t>3. PROCESAR NUEVAS SOLICITUDES</a:t>
            </a:r>
            <a:endParaRPr lang="es-ES" sz="2400" b="1" dirty="0">
              <a:solidFill>
                <a:srgbClr val="DF670F"/>
              </a:solidFill>
              <a:latin typeface="Calibri" charset="0"/>
              <a:sym typeface="+mn-ea"/>
            </a:endParaRPr>
          </a:p>
        </p:txBody>
      </p:sp>
      <p:sp>
        <p:nvSpPr>
          <p:cNvPr id="11" name="Marcador de contenido 2"/>
          <p:cNvSpPr txBox="1"/>
          <p:nvPr/>
        </p:nvSpPr>
        <p:spPr bwMode="auto">
          <a:xfrm>
            <a:off x="610548" y="1411005"/>
            <a:ext cx="576064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altLang="es-ES" b="1" dirty="0" smtClean="0">
                <a:solidFill>
                  <a:srgbClr val="0068AC"/>
                </a:solidFill>
                <a:latin typeface="Calibri" charset="0"/>
                <a:ea typeface="ＭＳ Ｐゴシック" charset="0"/>
              </a:rPr>
              <a:t>b</a:t>
            </a:r>
            <a:r>
              <a:rPr lang="es-ES" b="1" dirty="0" smtClean="0">
                <a:solidFill>
                  <a:srgbClr val="0068AC"/>
                </a:solidFill>
                <a:latin typeface="Calibri" charset="0"/>
                <a:ea typeface="ＭＳ Ｐゴシック" charset="0"/>
              </a:rPr>
              <a:t>)</a:t>
            </a:r>
            <a:endParaRPr lang="es-ES" b="1" dirty="0" smtClean="0">
              <a:solidFill>
                <a:srgbClr val="0068AC"/>
              </a:solidFill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uadroTexto 12"/>
          <p:cNvSpPr txBox="1"/>
          <p:nvPr/>
        </p:nvSpPr>
        <p:spPr>
          <a:xfrm>
            <a:off x="971400" y="1485263"/>
            <a:ext cx="8119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b="1" dirty="0" smtClean="0">
                <a:solidFill>
                  <a:srgbClr val="0068AC"/>
                </a:solidFill>
                <a:latin typeface="Calibri" charset="0"/>
              </a:rPr>
              <a:t>Reposición de TCC </a:t>
            </a:r>
            <a:endParaRPr lang="es-MX" sz="1600" b="1" dirty="0" smtClean="0">
              <a:solidFill>
                <a:srgbClr val="0068AC"/>
              </a:solidFill>
              <a:latin typeface="Calibri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MX" sz="1600" dirty="0">
                <a:solidFill>
                  <a:srgbClr val="0068AC"/>
                </a:solidFill>
                <a:latin typeface="Calibri" charset="0"/>
              </a:rPr>
              <a:t>Se</a:t>
            </a:r>
            <a:r>
              <a:rPr lang="es-MX" sz="1600" dirty="0" smtClean="0">
                <a:solidFill>
                  <a:srgbClr val="0068AC"/>
                </a:solidFill>
                <a:latin typeface="Calibri" charset="0"/>
              </a:rPr>
              <a:t> mostrará el siguiente mensaje, dar clic sobre la sección “Reposición”:</a:t>
            </a:r>
            <a:endParaRPr lang="es-MX" sz="1600" dirty="0">
              <a:solidFill>
                <a:srgbClr val="0068AC"/>
              </a:solidFill>
              <a:latin typeface="Calibri" charset="0"/>
            </a:endParaRPr>
          </a:p>
        </p:txBody>
      </p:sp>
      <p:grpSp>
        <p:nvGrpSpPr>
          <p:cNvPr id="9" name="6 Grupo"/>
          <p:cNvGrpSpPr/>
          <p:nvPr/>
        </p:nvGrpSpPr>
        <p:grpSpPr>
          <a:xfrm>
            <a:off x="610550" y="2243138"/>
            <a:ext cx="7788280" cy="3528392"/>
            <a:chOff x="772645" y="1988840"/>
            <a:chExt cx="7788280" cy="3528392"/>
          </a:xfrm>
        </p:grpSpPr>
        <p:grpSp>
          <p:nvGrpSpPr>
            <p:cNvPr id="10" name="5 Grupo"/>
            <p:cNvGrpSpPr/>
            <p:nvPr/>
          </p:nvGrpSpPr>
          <p:grpSpPr>
            <a:xfrm>
              <a:off x="772645" y="1988840"/>
              <a:ext cx="7788280" cy="3528392"/>
              <a:chOff x="772645" y="1988840"/>
              <a:chExt cx="7788280" cy="3528392"/>
            </a:xfrm>
          </p:grpSpPr>
          <p:sp>
            <p:nvSpPr>
              <p:cNvPr id="11" name="Rectángulo 10"/>
              <p:cNvSpPr/>
              <p:nvPr/>
            </p:nvSpPr>
            <p:spPr>
              <a:xfrm>
                <a:off x="3972839" y="3132895"/>
                <a:ext cx="327874" cy="2622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latin typeface="Calibri" charset="0"/>
                </a:endParaRPr>
              </a:p>
            </p:txBody>
          </p:sp>
          <p:pic>
            <p:nvPicPr>
              <p:cNvPr id="1026" name="Imagen 2" descr="image014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2645" y="1988840"/>
                <a:ext cx="7788280" cy="3528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2 Rectángulo"/>
              <p:cNvSpPr/>
              <p:nvPr/>
            </p:nvSpPr>
            <p:spPr>
              <a:xfrm>
                <a:off x="1835696" y="4077072"/>
                <a:ext cx="5616624" cy="36004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latin typeface="Calibri" charset="0"/>
                </a:endParaRPr>
              </a:p>
            </p:txBody>
          </p:sp>
        </p:grpSp>
        <p:pic>
          <p:nvPicPr>
            <p:cNvPr id="16" name="Imagen 2" descr="image014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35" r="63687" b="91689"/>
            <a:stretch>
              <a:fillRect/>
            </a:stretch>
          </p:blipFill>
          <p:spPr bwMode="auto">
            <a:xfrm>
              <a:off x="5796136" y="3173075"/>
              <a:ext cx="1215628" cy="596113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15 Rectángulo"/>
            <p:cNvSpPr/>
            <p:nvPr/>
          </p:nvSpPr>
          <p:spPr>
            <a:xfrm>
              <a:off x="3059832" y="1988840"/>
              <a:ext cx="576064" cy="2520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latin typeface="Calibri" charset="0"/>
              </a:endParaRPr>
            </a:p>
          </p:txBody>
        </p:sp>
        <p:cxnSp>
          <p:nvCxnSpPr>
            <p:cNvPr id="18" name="16 Conector recto de flecha"/>
            <p:cNvCxnSpPr>
              <a:stCxn id="17" idx="2"/>
              <a:endCxn id="16" idx="1"/>
            </p:cNvCxnSpPr>
            <p:nvPr/>
          </p:nvCxnSpPr>
          <p:spPr>
            <a:xfrm>
              <a:off x="3347864" y="2240840"/>
              <a:ext cx="2448272" cy="123029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3 CuadroTexto"/>
          <p:cNvSpPr txBox="1"/>
          <p:nvPr/>
        </p:nvSpPr>
        <p:spPr>
          <a:xfrm>
            <a:off x="414735" y="5825441"/>
            <a:ext cx="7335520" cy="8255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>
                <a:solidFill>
                  <a:srgbClr val="DF670F"/>
                </a:solidFill>
                <a:latin typeface="Calibri" charset="0"/>
              </a:rPr>
              <a:t>Nota:</a:t>
            </a:r>
            <a:r>
              <a:rPr lang="es-MX" sz="1600" b="1" dirty="0">
                <a:solidFill>
                  <a:srgbClr val="0068AC"/>
                </a:solidFill>
                <a:latin typeface="Calibri" charset="0"/>
              </a:rPr>
              <a:t> </a:t>
            </a:r>
            <a:r>
              <a:rPr lang="es-MX" sz="1600" dirty="0" smtClean="0">
                <a:solidFill>
                  <a:srgbClr val="0068AC"/>
                </a:solidFill>
                <a:latin typeface="Calibri" charset="0"/>
              </a:rPr>
              <a:t>Recuerda que la reposición es:</a:t>
            </a:r>
            <a:endParaRPr lang="es-MX" sz="1600" dirty="0" smtClean="0">
              <a:solidFill>
                <a:srgbClr val="0068AC"/>
              </a:solidFill>
              <a:latin typeface="Calibri" charset="0"/>
            </a:endParaRPr>
          </a:p>
          <a:p>
            <a:pPr marL="285750" lvl="0" indent="-285750">
              <a:buFont typeface="Arial" charset="0"/>
              <a:buChar char="•"/>
            </a:pPr>
            <a:r>
              <a:rPr lang="es-MX" sz="1600" dirty="0" smtClean="0">
                <a:solidFill>
                  <a:srgbClr val="0068AC"/>
                </a:solidFill>
                <a:latin typeface="Calibri" charset="0"/>
              </a:rPr>
              <a:t>Con costo ($59 pesos): cuando el cliente pierde su TCC.</a:t>
            </a:r>
            <a:endParaRPr lang="es-MX" sz="1600" dirty="0" smtClean="0">
              <a:solidFill>
                <a:srgbClr val="0068AC"/>
              </a:solidFill>
              <a:latin typeface="Calibri" charset="0"/>
            </a:endParaRPr>
          </a:p>
          <a:p>
            <a:pPr marL="285750" lvl="0" indent="-285750">
              <a:buFont typeface="Arial" charset="0"/>
              <a:buChar char="•"/>
            </a:pPr>
            <a:r>
              <a:rPr lang="es-MX" sz="1600" dirty="0" smtClean="0">
                <a:solidFill>
                  <a:srgbClr val="0068AC"/>
                </a:solidFill>
                <a:latin typeface="Calibri" charset="0"/>
              </a:rPr>
              <a:t>Sin costo: cuando la tarjeta presenta un desgaste por uso normal o el cine la pierda.</a:t>
            </a:r>
            <a:endParaRPr lang="es-MX" sz="1600" dirty="0">
              <a:solidFill>
                <a:srgbClr val="0068AC"/>
              </a:solidFill>
              <a:latin typeface="Calibri" charset="0"/>
            </a:endParaRPr>
          </a:p>
        </p:txBody>
      </p:sp>
      <p:sp>
        <p:nvSpPr>
          <p:cNvPr id="7" name="3 Título"/>
          <p:cNvSpPr>
            <a:spLocks noGrp="1"/>
          </p:cNvSpPr>
          <p:nvPr/>
        </p:nvSpPr>
        <p:spPr>
          <a:xfrm>
            <a:off x="332740" y="732790"/>
            <a:ext cx="8456930" cy="4095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Clarendon Bold BT"/>
                <a:ea typeface="ＭＳ Ｐゴシック" charset="-128"/>
                <a:cs typeface="Clarendon Bold BT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larendon Bold BT" pitchFamily="-109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larendon Bold BT" pitchFamily="-109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larendon Bold BT" pitchFamily="-109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larendon Bold BT" pitchFamily="-109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es-ES" sz="2400" b="1" dirty="0">
                <a:solidFill>
                  <a:srgbClr val="DF670F"/>
                </a:solidFill>
                <a:latin typeface="Calibri" charset="0"/>
                <a:sym typeface="+mn-ea"/>
              </a:rPr>
              <a:t>3. PROCESAR NUEVAS SOLICITUDES</a:t>
            </a:r>
            <a:endParaRPr lang="es-ES" sz="2400" b="1" dirty="0">
              <a:solidFill>
                <a:srgbClr val="DF670F"/>
              </a:solidFill>
              <a:latin typeface="Calibri" charset="0"/>
              <a:sym typeface="+mn-ea"/>
            </a:endParaRPr>
          </a:p>
        </p:txBody>
      </p:sp>
      <p:sp>
        <p:nvSpPr>
          <p:cNvPr id="8" name="Marcador de contenido 2"/>
          <p:cNvSpPr txBox="1"/>
          <p:nvPr/>
        </p:nvSpPr>
        <p:spPr bwMode="auto">
          <a:xfrm>
            <a:off x="610548" y="1411005"/>
            <a:ext cx="576064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altLang="es-ES" b="1" dirty="0" smtClean="0">
                <a:solidFill>
                  <a:srgbClr val="0068AC"/>
                </a:solidFill>
                <a:latin typeface="Calibri" charset="0"/>
                <a:ea typeface="ＭＳ Ｐゴシック" charset="0"/>
              </a:rPr>
              <a:t>c</a:t>
            </a:r>
            <a:r>
              <a:rPr lang="es-ES" b="1" dirty="0" smtClean="0">
                <a:solidFill>
                  <a:srgbClr val="0068AC"/>
                </a:solidFill>
                <a:latin typeface="Calibri" charset="0"/>
                <a:ea typeface="ＭＳ Ｐゴシック" charset="0"/>
              </a:rPr>
              <a:t>)</a:t>
            </a:r>
            <a:endParaRPr lang="es-ES" b="1" dirty="0" smtClean="0">
              <a:solidFill>
                <a:srgbClr val="0068AC"/>
              </a:solidFill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1" name="Imagen 5" descr="image01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511" y="2133822"/>
            <a:ext cx="630555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12"/>
          <p:cNvSpPr txBox="1"/>
          <p:nvPr/>
        </p:nvSpPr>
        <p:spPr>
          <a:xfrm>
            <a:off x="899645" y="1556383"/>
            <a:ext cx="8119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 startAt="2"/>
            </a:pPr>
            <a:r>
              <a:rPr lang="es-MX" sz="1600" dirty="0" smtClean="0">
                <a:solidFill>
                  <a:srgbClr val="0068AC"/>
                </a:solidFill>
                <a:latin typeface="Calibri" charset="0"/>
              </a:rPr>
              <a:t>Ingresar nuevamente el correo ingresado previamente en el campo “Confirmar correo”.</a:t>
            </a:r>
            <a:endParaRPr lang="es-MX" sz="1600" dirty="0" smtClean="0">
              <a:solidFill>
                <a:srgbClr val="0068AC"/>
              </a:solidFill>
              <a:latin typeface="Calibri" charset="0"/>
            </a:endParaRPr>
          </a:p>
        </p:txBody>
      </p:sp>
      <p:grpSp>
        <p:nvGrpSpPr>
          <p:cNvPr id="9" name="5 Grupo"/>
          <p:cNvGrpSpPr/>
          <p:nvPr/>
        </p:nvGrpSpPr>
        <p:grpSpPr>
          <a:xfrm>
            <a:off x="2036278" y="4680103"/>
            <a:ext cx="4390407" cy="189931"/>
            <a:chOff x="1765768" y="3012044"/>
            <a:chExt cx="4390407" cy="383150"/>
          </a:xfrm>
        </p:grpSpPr>
        <p:sp>
          <p:nvSpPr>
            <p:cNvPr id="10" name="Rectángulo 9"/>
            <p:cNvSpPr/>
            <p:nvPr/>
          </p:nvSpPr>
          <p:spPr>
            <a:xfrm>
              <a:off x="3972839" y="3132895"/>
              <a:ext cx="327874" cy="26229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latin typeface="Calibri" charset="0"/>
              </a:endParaRPr>
            </a:p>
          </p:txBody>
        </p:sp>
        <p:sp>
          <p:nvSpPr>
            <p:cNvPr id="11" name="2 Rectángulo"/>
            <p:cNvSpPr/>
            <p:nvPr/>
          </p:nvSpPr>
          <p:spPr>
            <a:xfrm>
              <a:off x="1765768" y="3012044"/>
              <a:ext cx="4390407" cy="38315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latin typeface="Calibri" charset="0"/>
              </a:endParaRPr>
            </a:p>
          </p:txBody>
        </p:sp>
      </p:grpSp>
      <p:pic>
        <p:nvPicPr>
          <p:cNvPr id="2052" name="Imagen 4" descr="image01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1" t="40478" r="65129" b="55727"/>
          <a:stretch>
            <a:fillRect/>
          </a:stretch>
        </p:blipFill>
        <p:spPr bwMode="auto">
          <a:xfrm>
            <a:off x="1962190" y="3778273"/>
            <a:ext cx="1516331" cy="17647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n 5" descr="image017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6" t="41014" r="65944" b="55708"/>
          <a:stretch>
            <a:fillRect/>
          </a:stretch>
        </p:blipFill>
        <p:spPr bwMode="auto">
          <a:xfrm>
            <a:off x="4396147" y="3601849"/>
            <a:ext cx="2512274" cy="23526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19 Conector recto de flecha"/>
          <p:cNvCxnSpPr>
            <a:stCxn id="2052" idx="3"/>
            <a:endCxn id="19" idx="1"/>
          </p:cNvCxnSpPr>
          <p:nvPr/>
        </p:nvCxnSpPr>
        <p:spPr>
          <a:xfrm flipV="1">
            <a:off x="3550276" y="3719192"/>
            <a:ext cx="917575" cy="1473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3 Título"/>
          <p:cNvSpPr>
            <a:spLocks noGrp="1"/>
          </p:cNvSpPr>
          <p:nvPr/>
        </p:nvSpPr>
        <p:spPr>
          <a:xfrm>
            <a:off x="332740" y="732790"/>
            <a:ext cx="8456930" cy="4095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Clarendon Bold BT"/>
                <a:ea typeface="ＭＳ Ｐゴシック" charset="-128"/>
                <a:cs typeface="Clarendon Bold BT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larendon Bold BT" pitchFamily="-109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larendon Bold BT" pitchFamily="-109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larendon Bold BT" pitchFamily="-109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larendon Bold BT" pitchFamily="-109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es-ES" sz="2400" b="1" dirty="0">
                <a:solidFill>
                  <a:srgbClr val="DF670F"/>
                </a:solidFill>
                <a:latin typeface="Calibri" charset="0"/>
                <a:sym typeface="+mn-ea"/>
              </a:rPr>
              <a:t>3. PROCESAR NUEVAS SOLICITUDES</a:t>
            </a:r>
            <a:endParaRPr lang="es-ES" sz="2400" b="1" dirty="0">
              <a:solidFill>
                <a:srgbClr val="DF670F"/>
              </a:solidFill>
              <a:latin typeface="Calibri" charset="0"/>
              <a:sym typeface="+mn-ea"/>
            </a:endParaRPr>
          </a:p>
        </p:txBody>
      </p:sp>
      <p:sp>
        <p:nvSpPr>
          <p:cNvPr id="6" name="Marcador de contenido 2"/>
          <p:cNvSpPr txBox="1"/>
          <p:nvPr/>
        </p:nvSpPr>
        <p:spPr bwMode="auto">
          <a:xfrm>
            <a:off x="610548" y="1411005"/>
            <a:ext cx="576064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altLang="es-ES" b="1" dirty="0" smtClean="0">
                <a:solidFill>
                  <a:srgbClr val="0068AC"/>
                </a:solidFill>
                <a:latin typeface="Calibri" charset="0"/>
                <a:ea typeface="ＭＳ Ｐゴシック" charset="0"/>
              </a:rPr>
              <a:t>c</a:t>
            </a:r>
            <a:r>
              <a:rPr lang="es-ES" b="1" dirty="0" smtClean="0">
                <a:solidFill>
                  <a:srgbClr val="0068AC"/>
                </a:solidFill>
                <a:latin typeface="Calibri" charset="0"/>
                <a:ea typeface="ＭＳ Ｐゴシック" charset="0"/>
              </a:rPr>
              <a:t>)</a:t>
            </a:r>
            <a:endParaRPr lang="es-ES" b="1" dirty="0" smtClean="0">
              <a:solidFill>
                <a:srgbClr val="0068AC"/>
              </a:solidFill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0" name="9 Grupo"/>
          <p:cNvGrpSpPr/>
          <p:nvPr/>
        </p:nvGrpSpPr>
        <p:grpSpPr>
          <a:xfrm>
            <a:off x="1186140" y="1950750"/>
            <a:ext cx="6305550" cy="4000500"/>
            <a:chOff x="984001" y="1470882"/>
            <a:chExt cx="6305550" cy="4000500"/>
          </a:xfrm>
        </p:grpSpPr>
        <p:pic>
          <p:nvPicPr>
            <p:cNvPr id="2051" name="Imagen 5" descr="image017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001" y="1470882"/>
              <a:ext cx="6305550" cy="400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5 Grupo"/>
            <p:cNvGrpSpPr/>
            <p:nvPr/>
          </p:nvGrpSpPr>
          <p:grpSpPr>
            <a:xfrm>
              <a:off x="1765769" y="4017163"/>
              <a:ext cx="573984" cy="189931"/>
              <a:chOff x="1765768" y="3012044"/>
              <a:chExt cx="4390407" cy="383150"/>
            </a:xfrm>
          </p:grpSpPr>
          <p:sp>
            <p:nvSpPr>
              <p:cNvPr id="8" name="Rectángulo 7"/>
              <p:cNvSpPr/>
              <p:nvPr/>
            </p:nvSpPr>
            <p:spPr>
              <a:xfrm>
                <a:off x="3972839" y="3132895"/>
                <a:ext cx="327874" cy="2622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latin typeface="Calibri" charset="0"/>
                </a:endParaRPr>
              </a:p>
            </p:txBody>
          </p:sp>
          <p:sp>
            <p:nvSpPr>
              <p:cNvPr id="5" name="2 Rectángulo"/>
              <p:cNvSpPr/>
              <p:nvPr/>
            </p:nvSpPr>
            <p:spPr>
              <a:xfrm>
                <a:off x="1765768" y="3012044"/>
                <a:ext cx="4390407" cy="38315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latin typeface="Calibri" charset="0"/>
                </a:endParaRPr>
              </a:p>
            </p:txBody>
          </p:sp>
        </p:grpSp>
        <p:pic>
          <p:nvPicPr>
            <p:cNvPr id="15" name="Imagen 5" descr="image017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83" t="63684" r="78027" b="33263"/>
            <a:stretch>
              <a:fillRect/>
            </a:stretch>
          </p:blipFill>
          <p:spPr bwMode="auto">
            <a:xfrm>
              <a:off x="3635896" y="4019058"/>
              <a:ext cx="2968360" cy="56207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15 Conector recto de flecha"/>
            <p:cNvCxnSpPr>
              <a:stCxn id="5" idx="3"/>
              <a:endCxn id="15" idx="1"/>
            </p:cNvCxnSpPr>
            <p:nvPr/>
          </p:nvCxnSpPr>
          <p:spPr>
            <a:xfrm>
              <a:off x="2339753" y="4112129"/>
              <a:ext cx="1296143" cy="18796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uadroTexto 12"/>
          <p:cNvSpPr txBox="1"/>
          <p:nvPr/>
        </p:nvSpPr>
        <p:spPr>
          <a:xfrm>
            <a:off x="957430" y="1554391"/>
            <a:ext cx="7831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 startAt="3"/>
            </a:pPr>
            <a:r>
              <a:rPr lang="es-MX" sz="1600" dirty="0">
                <a:solidFill>
                  <a:srgbClr val="0068AC"/>
                </a:solidFill>
                <a:latin typeface="Calibri" charset="0"/>
              </a:rPr>
              <a:t>Ingresar los 16 dígitos de </a:t>
            </a:r>
            <a:r>
              <a:rPr lang="es-MX" sz="1600" dirty="0" smtClean="0">
                <a:solidFill>
                  <a:srgbClr val="0068AC"/>
                </a:solidFill>
                <a:latin typeface="Calibri" charset="0"/>
              </a:rPr>
              <a:t>la </a:t>
            </a:r>
            <a:r>
              <a:rPr lang="es-MX" sz="1600" dirty="0">
                <a:solidFill>
                  <a:srgbClr val="0068AC"/>
                </a:solidFill>
                <a:latin typeface="Calibri" charset="0"/>
              </a:rPr>
              <a:t>tarjeta en el campo "Tarjeta Club </a:t>
            </a:r>
            <a:r>
              <a:rPr lang="es-MX" sz="1600" dirty="0" err="1">
                <a:solidFill>
                  <a:srgbClr val="0068AC"/>
                </a:solidFill>
                <a:latin typeface="Calibri" charset="0"/>
              </a:rPr>
              <a:t>Cinepolis</a:t>
            </a:r>
            <a:r>
              <a:rPr lang="es-MX" sz="1600" dirty="0">
                <a:solidFill>
                  <a:srgbClr val="0068AC"/>
                </a:solidFill>
                <a:latin typeface="Calibri" charset="0"/>
              </a:rPr>
              <a:t>". </a:t>
            </a:r>
            <a:endParaRPr>
              <a:latin typeface="Calibri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620074" y="6165820"/>
            <a:ext cx="8632452" cy="520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>
                <a:solidFill>
                  <a:srgbClr val="DF670F"/>
                </a:solidFill>
                <a:latin typeface="Calibri" charset="0"/>
              </a:rPr>
              <a:t>Nota:</a:t>
            </a:r>
            <a:r>
              <a:rPr lang="es-MX" sz="1400" b="1" dirty="0" smtClean="0">
                <a:solidFill>
                  <a:srgbClr val="0068AC"/>
                </a:solidFill>
                <a:latin typeface="Calibri" charset="0"/>
              </a:rPr>
              <a:t> </a:t>
            </a:r>
            <a:r>
              <a:rPr lang="es-MX" sz="1400" dirty="0" smtClean="0">
                <a:solidFill>
                  <a:srgbClr val="0068AC"/>
                </a:solidFill>
                <a:latin typeface="Calibri" charset="0"/>
              </a:rPr>
              <a:t>Al momento de capturar los dígitos es </a:t>
            </a:r>
            <a:r>
              <a:rPr lang="es-MX" sz="1400" dirty="0">
                <a:solidFill>
                  <a:srgbClr val="0068AC"/>
                </a:solidFill>
                <a:latin typeface="Calibri" charset="0"/>
              </a:rPr>
              <a:t>importante tener la tarjeta a la mano para asegurar </a:t>
            </a:r>
            <a:endParaRPr lang="es-MX" sz="1400" dirty="0">
              <a:solidFill>
                <a:srgbClr val="0068AC"/>
              </a:solidFill>
              <a:latin typeface="Calibri" charset="0"/>
            </a:endParaRPr>
          </a:p>
          <a:p>
            <a:pPr algn="just"/>
            <a:r>
              <a:rPr lang="es-MX" sz="1400" dirty="0">
                <a:solidFill>
                  <a:srgbClr val="0068AC"/>
                </a:solidFill>
                <a:latin typeface="Calibri" charset="0"/>
              </a:rPr>
              <a:t>que se ingrese un número de TCC válido y dado de alta en sistema.  </a:t>
            </a:r>
            <a:endParaRPr>
              <a:latin typeface="Calibri" charset="0"/>
            </a:endParaRPr>
          </a:p>
        </p:txBody>
      </p:sp>
      <p:sp>
        <p:nvSpPr>
          <p:cNvPr id="7" name="3 Título"/>
          <p:cNvSpPr>
            <a:spLocks noGrp="1"/>
          </p:cNvSpPr>
          <p:nvPr/>
        </p:nvSpPr>
        <p:spPr>
          <a:xfrm>
            <a:off x="332740" y="732790"/>
            <a:ext cx="8456930" cy="4095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Clarendon Bold BT"/>
                <a:ea typeface="ＭＳ Ｐゴシック" charset="-128"/>
                <a:cs typeface="Clarendon Bold BT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larendon Bold BT" pitchFamily="-109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larendon Bold BT" pitchFamily="-109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larendon Bold BT" pitchFamily="-109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larendon Bold BT" pitchFamily="-109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es-ES" sz="2400" b="1" dirty="0">
                <a:solidFill>
                  <a:srgbClr val="DF670F"/>
                </a:solidFill>
                <a:latin typeface="Calibri" charset="0"/>
                <a:sym typeface="+mn-ea"/>
              </a:rPr>
              <a:t>3. PROCESAR NUEVAS SOLICITUDES</a:t>
            </a:r>
            <a:endParaRPr lang="es-ES" sz="2400" b="1" dirty="0">
              <a:solidFill>
                <a:srgbClr val="DF670F"/>
              </a:solidFill>
              <a:latin typeface="Calibri" charset="0"/>
              <a:sym typeface="+mn-ea"/>
            </a:endParaRPr>
          </a:p>
        </p:txBody>
      </p:sp>
      <p:sp>
        <p:nvSpPr>
          <p:cNvPr id="3" name="Marcador de contenido 2"/>
          <p:cNvSpPr txBox="1"/>
          <p:nvPr/>
        </p:nvSpPr>
        <p:spPr bwMode="auto">
          <a:xfrm>
            <a:off x="610548" y="1411005"/>
            <a:ext cx="576064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altLang="es-ES" b="1" dirty="0" smtClean="0">
                <a:solidFill>
                  <a:srgbClr val="0068AC"/>
                </a:solidFill>
                <a:latin typeface="Calibri" charset="0"/>
                <a:ea typeface="ＭＳ Ｐゴシック" charset="0"/>
              </a:rPr>
              <a:t>c</a:t>
            </a:r>
            <a:r>
              <a:rPr lang="es-ES" b="1" dirty="0" smtClean="0">
                <a:solidFill>
                  <a:srgbClr val="0068AC"/>
                </a:solidFill>
                <a:latin typeface="Calibri" charset="0"/>
                <a:ea typeface="ＭＳ Ｐゴシック" charset="0"/>
              </a:rPr>
              <a:t>)</a:t>
            </a:r>
            <a:endParaRPr lang="es-ES" b="1" dirty="0" smtClean="0">
              <a:solidFill>
                <a:srgbClr val="0068AC"/>
              </a:solidFill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CuadroTexto 12"/>
          <p:cNvSpPr txBox="1"/>
          <p:nvPr/>
        </p:nvSpPr>
        <p:spPr>
          <a:xfrm>
            <a:off x="957430" y="1528356"/>
            <a:ext cx="7831803" cy="33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 startAt="4"/>
            </a:pPr>
            <a:r>
              <a:rPr lang="es-MX" sz="1600" dirty="0" smtClean="0">
                <a:solidFill>
                  <a:srgbClr val="0068AC"/>
                </a:solidFill>
                <a:latin typeface="Calibri" charset="0"/>
              </a:rPr>
              <a:t>Dar clic en el botón "Registrar" para finalizar la afiliación.</a:t>
            </a:r>
            <a:endParaRPr lang="es-MX" sz="1600" dirty="0" smtClean="0">
              <a:solidFill>
                <a:srgbClr val="0068AC"/>
              </a:solidFill>
              <a:latin typeface="Calibri" charset="0"/>
            </a:endParaRPr>
          </a:p>
        </p:txBody>
      </p:sp>
      <p:grpSp>
        <p:nvGrpSpPr>
          <p:cNvPr id="10" name="9 Grupo"/>
          <p:cNvGrpSpPr/>
          <p:nvPr/>
        </p:nvGrpSpPr>
        <p:grpSpPr>
          <a:xfrm>
            <a:off x="1403310" y="2247930"/>
            <a:ext cx="6305550" cy="4000500"/>
            <a:chOff x="984001" y="1470882"/>
            <a:chExt cx="6305550" cy="4000500"/>
          </a:xfrm>
        </p:grpSpPr>
        <p:pic>
          <p:nvPicPr>
            <p:cNvPr id="2051" name="Imagen 5" descr="image017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001" y="1470882"/>
              <a:ext cx="6305550" cy="400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5 Grupo"/>
            <p:cNvGrpSpPr/>
            <p:nvPr/>
          </p:nvGrpSpPr>
          <p:grpSpPr>
            <a:xfrm>
              <a:off x="1746539" y="4077070"/>
              <a:ext cx="756000" cy="458127"/>
              <a:chOff x="1618677" y="3132895"/>
              <a:chExt cx="5782648" cy="924185"/>
            </a:xfrm>
          </p:grpSpPr>
          <p:sp>
            <p:nvSpPr>
              <p:cNvPr id="8" name="Rectángulo 7"/>
              <p:cNvSpPr/>
              <p:nvPr/>
            </p:nvSpPr>
            <p:spPr>
              <a:xfrm>
                <a:off x="3972839" y="3132895"/>
                <a:ext cx="327874" cy="2622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latin typeface="Calibri" charset="0"/>
                </a:endParaRPr>
              </a:p>
            </p:txBody>
          </p:sp>
          <p:sp>
            <p:nvSpPr>
              <p:cNvPr id="5" name="2 Rectángulo"/>
              <p:cNvSpPr/>
              <p:nvPr/>
            </p:nvSpPr>
            <p:spPr>
              <a:xfrm>
                <a:off x="1618677" y="3766587"/>
                <a:ext cx="5782648" cy="290493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latin typeface="Calibri" charset="0"/>
                </a:endParaRPr>
              </a:p>
            </p:txBody>
          </p:sp>
        </p:grpSp>
        <p:pic>
          <p:nvPicPr>
            <p:cNvPr id="15" name="Imagen 5" descr="image017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26" t="73395" r="75893" b="23552"/>
            <a:stretch>
              <a:fillRect/>
            </a:stretch>
          </p:blipFill>
          <p:spPr bwMode="auto">
            <a:xfrm>
              <a:off x="3635896" y="4136978"/>
              <a:ext cx="2789560" cy="44414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15 Conector recto de flecha"/>
            <p:cNvCxnSpPr>
              <a:stCxn id="5" idx="3"/>
              <a:endCxn id="15" idx="1"/>
            </p:cNvCxnSpPr>
            <p:nvPr/>
          </p:nvCxnSpPr>
          <p:spPr>
            <a:xfrm flipV="1">
              <a:off x="2502539" y="4359053"/>
              <a:ext cx="1133357" cy="10414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3 Título"/>
          <p:cNvSpPr>
            <a:spLocks noGrp="1"/>
          </p:cNvSpPr>
          <p:nvPr/>
        </p:nvSpPr>
        <p:spPr>
          <a:xfrm>
            <a:off x="332740" y="732790"/>
            <a:ext cx="8456930" cy="4095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Clarendon Bold BT"/>
                <a:ea typeface="ＭＳ Ｐゴシック" charset="-128"/>
                <a:cs typeface="Clarendon Bold BT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larendon Bold BT" pitchFamily="-109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larendon Bold BT" pitchFamily="-109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larendon Bold BT" pitchFamily="-109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larendon Bold BT" pitchFamily="-109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es-ES" sz="2400" b="1" dirty="0">
                <a:solidFill>
                  <a:srgbClr val="DF670F"/>
                </a:solidFill>
                <a:latin typeface="Calibri" charset="0"/>
                <a:sym typeface="+mn-ea"/>
              </a:rPr>
              <a:t>3. PROCESAR NUEVAS SOLICITUDES</a:t>
            </a:r>
            <a:endParaRPr lang="es-ES" sz="2400" b="1" dirty="0">
              <a:solidFill>
                <a:srgbClr val="DF670F"/>
              </a:solidFill>
              <a:latin typeface="Calibri" charset="0"/>
              <a:sym typeface="+mn-ea"/>
            </a:endParaRPr>
          </a:p>
        </p:txBody>
      </p:sp>
      <p:sp>
        <p:nvSpPr>
          <p:cNvPr id="3" name="Marcador de contenido 2"/>
          <p:cNvSpPr txBox="1"/>
          <p:nvPr/>
        </p:nvSpPr>
        <p:spPr bwMode="auto">
          <a:xfrm>
            <a:off x="610548" y="1411005"/>
            <a:ext cx="576064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altLang="es-ES" b="1" dirty="0" smtClean="0">
                <a:solidFill>
                  <a:srgbClr val="0068AC"/>
                </a:solidFill>
                <a:latin typeface="Calibri" charset="0"/>
                <a:ea typeface="ＭＳ Ｐゴシック" charset="0"/>
              </a:rPr>
              <a:t>c</a:t>
            </a:r>
            <a:r>
              <a:rPr lang="es-ES" b="1" dirty="0" smtClean="0">
                <a:solidFill>
                  <a:srgbClr val="0068AC"/>
                </a:solidFill>
                <a:latin typeface="Calibri" charset="0"/>
                <a:ea typeface="ＭＳ Ｐゴシック" charset="0"/>
              </a:rPr>
              <a:t>)</a:t>
            </a:r>
            <a:endParaRPr lang="es-ES" b="1" dirty="0" smtClean="0">
              <a:solidFill>
                <a:srgbClr val="0068AC"/>
              </a:solidFill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3 Título"/>
          <p:cNvSpPr>
            <a:spLocks noGrp="1"/>
          </p:cNvSpPr>
          <p:nvPr>
            <p:ph type="title"/>
          </p:nvPr>
        </p:nvSpPr>
        <p:spPr>
          <a:xfrm>
            <a:off x="332740" y="732790"/>
            <a:ext cx="8456930" cy="409575"/>
          </a:xfrm>
        </p:spPr>
        <p:txBody>
          <a:bodyPr/>
          <a:lstStyle/>
          <a:p>
            <a:pPr algn="l"/>
            <a:r>
              <a:rPr lang="es-ES" sz="2400" b="1" dirty="0" smtClean="0">
                <a:solidFill>
                  <a:srgbClr val="DF670F"/>
                </a:solidFill>
                <a:latin typeface="Calibri" charset="0"/>
              </a:rPr>
              <a:t>1. DESCRIPCIÓN DEL PROCESO</a:t>
            </a:r>
            <a:endParaRPr lang="es-ES" sz="2400" b="1" dirty="0" smtClean="0">
              <a:solidFill>
                <a:srgbClr val="DF670F"/>
              </a:solidFill>
              <a:latin typeface="Calibri" charset="0"/>
            </a:endParaRPr>
          </a:p>
        </p:txBody>
      </p:sp>
      <p:sp>
        <p:nvSpPr>
          <p:cNvPr id="7" name="2 Marcador de texto"/>
          <p:cNvSpPr txBox="1"/>
          <p:nvPr/>
        </p:nvSpPr>
        <p:spPr bwMode="auto">
          <a:xfrm>
            <a:off x="282796" y="1214393"/>
            <a:ext cx="8507288" cy="261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63855" indent="-363855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Lucida Sans" pitchFamily="34" charset="0"/>
                <a:ea typeface="ＭＳ Ｐゴシック" charset="-128"/>
                <a:cs typeface="Lucida Bright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Lucida Sans" pitchFamily="34" charset="0"/>
                <a:ea typeface="ＭＳ Ｐゴシック" charset="-128"/>
                <a:cs typeface="Lucida Bright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Lucida Sans" pitchFamily="34" charset="0"/>
                <a:ea typeface="ＭＳ Ｐゴシック" charset="-128"/>
                <a:cs typeface="Lucida Bright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Lucida Sans" pitchFamily="34" charset="0"/>
                <a:ea typeface="ＭＳ Ｐゴシック" charset="-128"/>
                <a:cs typeface="Lucida Bright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Lucida Sans" pitchFamily="34" charset="0"/>
                <a:ea typeface="ＭＳ Ｐゴシック" charset="-128"/>
                <a:cs typeface="Lucida Br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es-ES_tradnl" sz="1600" dirty="0" smtClean="0">
                <a:solidFill>
                  <a:srgbClr val="0068AC"/>
                </a:solidFill>
                <a:latin typeface="Calibri" charset="0"/>
              </a:rPr>
              <a:t>Una vez realizada la solicitud de afiliación, el Encargado </a:t>
            </a:r>
            <a:r>
              <a:rPr lang="es-ES_tradnl" sz="1600" dirty="0">
                <a:solidFill>
                  <a:srgbClr val="0068AC"/>
                </a:solidFill>
                <a:latin typeface="Calibri" charset="0"/>
              </a:rPr>
              <a:t>del Módulo de Atención a </a:t>
            </a:r>
            <a:r>
              <a:rPr lang="es-ES_tradnl" sz="1600" dirty="0" smtClean="0">
                <a:solidFill>
                  <a:srgbClr val="0068AC"/>
                </a:solidFill>
                <a:latin typeface="Calibri" charset="0"/>
              </a:rPr>
              <a:t>Clientes (MAC) </a:t>
            </a:r>
            <a:r>
              <a:rPr lang="es-ES_tradnl" sz="1600" dirty="0">
                <a:solidFill>
                  <a:srgbClr val="0068AC"/>
                </a:solidFill>
                <a:latin typeface="Calibri" charset="0"/>
              </a:rPr>
              <a:t>deberá atender dichas solicitudes desde la intranet </a:t>
            </a:r>
            <a:r>
              <a:rPr lang="es-MX" sz="1600" dirty="0">
                <a:solidFill>
                  <a:srgbClr val="0068AC"/>
                </a:solidFill>
                <a:latin typeface="Calibri" charset="0"/>
                <a:hlinkClick r:id="rId1"/>
              </a:rPr>
              <a:t>http://cinepolis.com/visor-afiliacion/</a:t>
            </a:r>
            <a:r>
              <a:rPr lang="es-MX" sz="1600" dirty="0">
                <a:solidFill>
                  <a:srgbClr val="0068AC"/>
                </a:solidFill>
                <a:latin typeface="Calibri" charset="0"/>
              </a:rPr>
              <a:t>. </a:t>
            </a:r>
            <a:endParaRPr lang="es-MX" sz="1600" dirty="0">
              <a:solidFill>
                <a:srgbClr val="0068AC"/>
              </a:solidFill>
              <a:latin typeface="Calibri" charset="0"/>
            </a:endParaRPr>
          </a:p>
          <a:p>
            <a:pPr marL="0" indent="0" algn="just">
              <a:lnSpc>
                <a:spcPct val="150000"/>
              </a:lnSpc>
            </a:pPr>
            <a:endParaRPr lang="es-MX" sz="1600" dirty="0" smtClean="0">
              <a:solidFill>
                <a:srgbClr val="0068AC"/>
              </a:solidFill>
              <a:latin typeface="Calibri" charset="0"/>
            </a:endParaRPr>
          </a:p>
          <a:p>
            <a:pPr marL="0" indent="0" algn="just">
              <a:lnSpc>
                <a:spcPct val="150000"/>
              </a:lnSpc>
            </a:pPr>
            <a:r>
              <a:rPr lang="es-MX" sz="1600" dirty="0" smtClean="0">
                <a:solidFill>
                  <a:srgbClr val="0068AC"/>
                </a:solidFill>
                <a:latin typeface="Calibri" charset="0"/>
              </a:rPr>
              <a:t>Así </a:t>
            </a:r>
            <a:r>
              <a:rPr lang="es-MX" sz="1600" dirty="0">
                <a:solidFill>
                  <a:srgbClr val="0068AC"/>
                </a:solidFill>
                <a:latin typeface="Calibri" charset="0"/>
              </a:rPr>
              <a:t>mismo desde el MAC se podrán realizar nuevos registros y </a:t>
            </a:r>
            <a:r>
              <a:rPr lang="es-MX" sz="1600" dirty="0" smtClean="0">
                <a:solidFill>
                  <a:srgbClr val="0068AC"/>
                </a:solidFill>
                <a:latin typeface="Calibri" charset="0"/>
              </a:rPr>
              <a:t>reposiciones </a:t>
            </a:r>
            <a:r>
              <a:rPr lang="es-MX" sz="1600" dirty="0">
                <a:solidFill>
                  <a:srgbClr val="0068AC"/>
                </a:solidFill>
                <a:latin typeface="Calibri" charset="0"/>
              </a:rPr>
              <a:t>de </a:t>
            </a:r>
            <a:r>
              <a:rPr lang="es-MX" sz="1600" dirty="0" smtClean="0">
                <a:solidFill>
                  <a:srgbClr val="0068AC"/>
                </a:solidFill>
                <a:latin typeface="Calibri" charset="0"/>
              </a:rPr>
              <a:t>tarjeta como se muestra en este documento.</a:t>
            </a:r>
            <a:endParaRPr lang="es-ES_tradnl" sz="1600" dirty="0">
              <a:solidFill>
                <a:srgbClr val="0068AC"/>
              </a:solidFill>
              <a:latin typeface="Calibri" charset="0"/>
            </a:endParaRPr>
          </a:p>
        </p:txBody>
      </p:sp>
      <p:pic>
        <p:nvPicPr>
          <p:cNvPr id="1026" name="Picture 2" descr="http://www.cinepolis.com/id/imagenes/icon-tarjetas-soci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5" t="8095" r="7992" b="22651"/>
          <a:stretch>
            <a:fillRect/>
          </a:stretch>
        </p:blipFill>
        <p:spPr bwMode="auto">
          <a:xfrm>
            <a:off x="2852381" y="3391468"/>
            <a:ext cx="3439237" cy="237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Rectángulo 7"/>
          <p:cNvSpPr/>
          <p:nvPr/>
        </p:nvSpPr>
        <p:spPr>
          <a:xfrm>
            <a:off x="3972839" y="3132895"/>
            <a:ext cx="327874" cy="2622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CuadroTexto 12"/>
          <p:cNvSpPr txBox="1"/>
          <p:nvPr/>
        </p:nvSpPr>
        <p:spPr>
          <a:xfrm>
            <a:off x="770255" y="1277620"/>
            <a:ext cx="3288030" cy="1313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>
                <a:solidFill>
                  <a:srgbClr val="0067B1"/>
                </a:solidFill>
                <a:latin typeface="+mj-lt"/>
              </a:rPr>
              <a:t>Solicitarle al cliente una identificación oficial y abrir el navegador de internet e ingresar la siguiente dirección: </a:t>
            </a:r>
            <a:endParaRPr lang="es-MX" sz="1600" dirty="0" smtClean="0">
              <a:solidFill>
                <a:srgbClr val="0067B1"/>
              </a:solidFill>
              <a:latin typeface="+mj-lt"/>
            </a:endParaRPr>
          </a:p>
          <a:p>
            <a:pPr algn="just"/>
            <a:r>
              <a:rPr lang="es-MX" sz="1600" dirty="0" smtClean="0">
                <a:solidFill>
                  <a:srgbClr val="0067B1"/>
                </a:solidFill>
                <a:latin typeface="+mj-lt"/>
                <a:hlinkClick r:id="rId1"/>
              </a:rPr>
              <a:t>http://cinepolis.com/visor-afiliacion/</a:t>
            </a:r>
            <a:endParaRPr lang="es-MX" sz="1600" dirty="0" smtClean="0">
              <a:solidFill>
                <a:srgbClr val="0067B1"/>
              </a:solidFill>
              <a:latin typeface="+mj-lt"/>
              <a:hlinkClick r:id="rId1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28" y="3026429"/>
            <a:ext cx="3973062" cy="234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Marcador de contenido 2"/>
          <p:cNvSpPr txBox="1"/>
          <p:nvPr/>
        </p:nvSpPr>
        <p:spPr bwMode="auto">
          <a:xfrm>
            <a:off x="260028" y="1214284"/>
            <a:ext cx="576064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3400" b="1" dirty="0" smtClean="0">
                <a:solidFill>
                  <a:srgbClr val="0067B1"/>
                </a:solidFill>
                <a:latin typeface="+mj-lt"/>
                <a:ea typeface="ＭＳ Ｐゴシック" charset="0"/>
              </a:rPr>
              <a:t>1</a:t>
            </a:r>
            <a:endParaRPr lang="es-ES" sz="3400" b="1" dirty="0" smtClean="0">
              <a:solidFill>
                <a:srgbClr val="0067B1"/>
              </a:solidFill>
              <a:latin typeface="+mj-lt"/>
              <a:ea typeface="ＭＳ Ｐゴシック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494" y="2987715"/>
            <a:ext cx="4068244" cy="2385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uadroTexto 12"/>
          <p:cNvSpPr txBox="1"/>
          <p:nvPr/>
        </p:nvSpPr>
        <p:spPr>
          <a:xfrm>
            <a:off x="4929500" y="1298861"/>
            <a:ext cx="3672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>
                <a:solidFill>
                  <a:srgbClr val="0067B1"/>
                </a:solidFill>
                <a:latin typeface="+mj-lt"/>
              </a:rPr>
              <a:t>Ingresar </a:t>
            </a:r>
            <a:r>
              <a:rPr lang="es-MX" sz="1600" dirty="0">
                <a:solidFill>
                  <a:srgbClr val="0067B1"/>
                </a:solidFill>
                <a:latin typeface="+mj-lt"/>
              </a:rPr>
              <a:t>a la intranet utilizando el usuario (o correo) y contraseña proporcionados por el administrador del sitio. </a:t>
            </a:r>
            <a:endParaRPr lang="es-MX" sz="1600" dirty="0">
              <a:solidFill>
                <a:srgbClr val="0067B1"/>
              </a:solidFill>
              <a:latin typeface="+mj-lt"/>
            </a:endParaRPr>
          </a:p>
        </p:txBody>
      </p:sp>
      <p:sp>
        <p:nvSpPr>
          <p:cNvPr id="10" name="Marcador de contenido 2"/>
          <p:cNvSpPr txBox="1"/>
          <p:nvPr/>
        </p:nvSpPr>
        <p:spPr bwMode="auto">
          <a:xfrm>
            <a:off x="4486655" y="1226769"/>
            <a:ext cx="576064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3400" b="1" dirty="0">
                <a:solidFill>
                  <a:srgbClr val="0067B1"/>
                </a:solidFill>
                <a:latin typeface="+mj-lt"/>
                <a:ea typeface="ＭＳ Ｐゴシック" charset="0"/>
              </a:rPr>
              <a:t>2</a:t>
            </a:r>
            <a:endParaRPr lang="es-ES" sz="3400" b="1" dirty="0">
              <a:solidFill>
                <a:srgbClr val="0067B1"/>
              </a:solidFill>
              <a:latin typeface="+mj-lt"/>
              <a:ea typeface="ＭＳ Ｐゴシック" charset="0"/>
            </a:endParaRPr>
          </a:p>
        </p:txBody>
      </p:sp>
      <p:sp>
        <p:nvSpPr>
          <p:cNvPr id="5" name="3 Título"/>
          <p:cNvSpPr>
            <a:spLocks noGrp="1"/>
          </p:cNvSpPr>
          <p:nvPr/>
        </p:nvSpPr>
        <p:spPr>
          <a:xfrm>
            <a:off x="332740" y="732790"/>
            <a:ext cx="8456930" cy="4095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Clarendon Bold BT"/>
                <a:ea typeface="ＭＳ Ｐゴシック" charset="-128"/>
                <a:cs typeface="Clarendon Bold BT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larendon Bold BT" pitchFamily="-109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larendon Bold BT" pitchFamily="-109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larendon Bold BT" pitchFamily="-109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larendon Bold BT" pitchFamily="-109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es-ES" sz="2400" b="1" dirty="0">
                <a:solidFill>
                  <a:srgbClr val="DF670F"/>
                </a:solidFill>
                <a:latin typeface="Calibri" charset="0"/>
                <a:sym typeface="+mn-ea"/>
              </a:rPr>
              <a:t>2</a:t>
            </a:r>
            <a:r>
              <a:rPr lang="es-ES" sz="2400" b="1" dirty="0" smtClean="0">
                <a:solidFill>
                  <a:srgbClr val="DF670F"/>
                </a:solidFill>
                <a:latin typeface="Calibri" charset="0"/>
                <a:sym typeface="+mn-ea"/>
              </a:rPr>
              <a:t>. PROCESAR SOLICITUDES REALIZADAS</a:t>
            </a:r>
            <a:endParaRPr lang="es-ES" sz="2400" b="1" dirty="0" smtClean="0">
              <a:solidFill>
                <a:srgbClr val="DF670F"/>
              </a:solidFill>
              <a:latin typeface="Calibri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CuadroTexto 12"/>
          <p:cNvSpPr txBox="1"/>
          <p:nvPr/>
        </p:nvSpPr>
        <p:spPr>
          <a:xfrm>
            <a:off x="611505" y="1412240"/>
            <a:ext cx="3079750" cy="581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rgbClr val="0068AC"/>
                </a:solidFill>
                <a:latin typeface="Calibri" charset="0"/>
              </a:rPr>
              <a:t>Dar clic en el botón "Iniciar sesión" para ingresar a la plataforma.</a:t>
            </a:r>
            <a:endParaRPr lang="es-MX" sz="1600" dirty="0" smtClean="0">
              <a:solidFill>
                <a:srgbClr val="0068AC"/>
              </a:solidFill>
              <a:latin typeface="Calibri" charset="0"/>
            </a:endParaRPr>
          </a:p>
        </p:txBody>
      </p:sp>
      <p:sp>
        <p:nvSpPr>
          <p:cNvPr id="9" name="Marcador de contenido 2"/>
          <p:cNvSpPr txBox="1"/>
          <p:nvPr/>
        </p:nvSpPr>
        <p:spPr bwMode="auto">
          <a:xfrm>
            <a:off x="242883" y="1257273"/>
            <a:ext cx="576064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3400" b="1" dirty="0" smtClean="0">
                <a:solidFill>
                  <a:srgbClr val="0068AC"/>
                </a:solidFill>
                <a:latin typeface="Calibri" charset="0"/>
                <a:ea typeface="ＭＳ Ｐゴシック" charset="0"/>
              </a:rPr>
              <a:t>3</a:t>
            </a:r>
            <a:endParaRPr lang="es-ES" sz="3400" b="1" dirty="0" smtClean="0">
              <a:solidFill>
                <a:srgbClr val="0068AC"/>
              </a:solidFill>
              <a:latin typeface="Calibri" charset="0"/>
              <a:ea typeface="ＭＳ Ｐゴシック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3" y="2277368"/>
            <a:ext cx="3712500" cy="19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adroTexto 12"/>
          <p:cNvSpPr txBox="1"/>
          <p:nvPr/>
        </p:nvSpPr>
        <p:spPr>
          <a:xfrm>
            <a:off x="4195574" y="1383953"/>
            <a:ext cx="4680520" cy="1313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>
                <a:solidFill>
                  <a:srgbClr val="0067B1"/>
                </a:solidFill>
                <a:latin typeface="Calibri" charset="0"/>
              </a:rPr>
              <a:t>Al ingresar, en la primer pestaña de “Solicitudes” podrán buscar cualquier registro elaborado que los cliente hayan asignado a su conjunto. </a:t>
            </a:r>
            <a:endParaRPr lang="es-MX" sz="1600" dirty="0" smtClean="0">
              <a:solidFill>
                <a:srgbClr val="0067B1"/>
              </a:solidFill>
              <a:latin typeface="Calibri" charset="0"/>
            </a:endParaRPr>
          </a:p>
          <a:p>
            <a:pPr algn="just"/>
            <a:r>
              <a:rPr lang="es-MX" sz="1600" dirty="0" smtClean="0">
                <a:solidFill>
                  <a:srgbClr val="0067B1"/>
                </a:solidFill>
                <a:latin typeface="Calibri" charset="0"/>
              </a:rPr>
              <a:t>No va a aparecer ningún registro pendiente, ya que únicamente al buscarlo es que podrán asignarlo. </a:t>
            </a:r>
            <a:endParaRPr lang="es-MX" sz="1600" dirty="0" smtClean="0">
              <a:solidFill>
                <a:srgbClr val="0067B1"/>
              </a:solidFill>
              <a:latin typeface="Calibri" charset="0"/>
            </a:endParaRPr>
          </a:p>
        </p:txBody>
      </p:sp>
      <p:sp>
        <p:nvSpPr>
          <p:cNvPr id="8" name="Marcador de contenido 2"/>
          <p:cNvSpPr txBox="1"/>
          <p:nvPr/>
        </p:nvSpPr>
        <p:spPr bwMode="auto">
          <a:xfrm>
            <a:off x="3835028" y="1340711"/>
            <a:ext cx="576064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3400" b="1" dirty="0">
                <a:solidFill>
                  <a:srgbClr val="0068AC"/>
                </a:solidFill>
                <a:latin typeface="Calibri" charset="0"/>
                <a:ea typeface="ＭＳ Ｐゴシック" charset="0"/>
              </a:rPr>
              <a:t>4</a:t>
            </a:r>
            <a:endParaRPr lang="es-ES" sz="3400" b="1" dirty="0">
              <a:solidFill>
                <a:srgbClr val="0068AC"/>
              </a:solidFill>
              <a:latin typeface="Calibri" charset="0"/>
              <a:ea typeface="ＭＳ Ｐゴシック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719" y="3140715"/>
            <a:ext cx="4578725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3 Título"/>
          <p:cNvSpPr>
            <a:spLocks noGrp="1"/>
          </p:cNvSpPr>
          <p:nvPr/>
        </p:nvSpPr>
        <p:spPr>
          <a:xfrm>
            <a:off x="332740" y="732790"/>
            <a:ext cx="8456930" cy="4095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Clarendon Bold BT"/>
                <a:ea typeface="ＭＳ Ｐゴシック" charset="-128"/>
                <a:cs typeface="Clarendon Bold BT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larendon Bold BT" pitchFamily="-109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larendon Bold BT" pitchFamily="-109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larendon Bold BT" pitchFamily="-109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larendon Bold BT" pitchFamily="-109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es-ES" sz="2400" b="1" dirty="0">
                <a:solidFill>
                  <a:srgbClr val="DF670F"/>
                </a:solidFill>
                <a:latin typeface="Calibri" charset="0"/>
                <a:sym typeface="+mn-ea"/>
              </a:rPr>
              <a:t>2</a:t>
            </a:r>
            <a:r>
              <a:rPr lang="es-ES" sz="2400" b="1" dirty="0" smtClean="0">
                <a:solidFill>
                  <a:srgbClr val="DF670F"/>
                </a:solidFill>
                <a:latin typeface="Calibri" charset="0"/>
                <a:sym typeface="+mn-ea"/>
              </a:rPr>
              <a:t>. PROCESAR SOLICITUDES REALIZADAS</a:t>
            </a:r>
            <a:endParaRPr lang="es-ES" sz="2400" b="1" dirty="0" smtClean="0">
              <a:solidFill>
                <a:srgbClr val="DF670F"/>
              </a:solidFill>
              <a:latin typeface="Calibri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CuadroTexto 12"/>
          <p:cNvSpPr txBox="1"/>
          <p:nvPr/>
        </p:nvSpPr>
        <p:spPr>
          <a:xfrm>
            <a:off x="558165" y="1296035"/>
            <a:ext cx="3387725" cy="825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>
                <a:solidFill>
                  <a:srgbClr val="0067B1"/>
                </a:solidFill>
                <a:latin typeface="Calibri" charset="0"/>
              </a:rPr>
              <a:t>Deberán buscar el registro ingresando en el buscador, el folio que presente el cliente de su compra en digital. </a:t>
            </a:r>
            <a:endParaRPr lang="es-MX" sz="1600" dirty="0" smtClean="0">
              <a:solidFill>
                <a:srgbClr val="0067B1"/>
              </a:solidFill>
              <a:latin typeface="Calibri" charset="0"/>
            </a:endParaRPr>
          </a:p>
        </p:txBody>
      </p:sp>
      <p:sp>
        <p:nvSpPr>
          <p:cNvPr id="9" name="Marcador de contenido 2"/>
          <p:cNvSpPr txBox="1"/>
          <p:nvPr/>
        </p:nvSpPr>
        <p:spPr bwMode="auto">
          <a:xfrm>
            <a:off x="260028" y="1195487"/>
            <a:ext cx="576064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3400" b="1" dirty="0" smtClean="0">
                <a:solidFill>
                  <a:srgbClr val="0067B1"/>
                </a:solidFill>
                <a:latin typeface="Calibri" charset="0"/>
                <a:ea typeface="ＭＳ Ｐゴシック" charset="0"/>
              </a:rPr>
              <a:t>5</a:t>
            </a:r>
            <a:endParaRPr lang="es-ES" sz="3400" b="1" dirty="0" smtClean="0">
              <a:solidFill>
                <a:srgbClr val="0067B1"/>
              </a:solidFill>
              <a:latin typeface="Calibri" charset="0"/>
              <a:ea typeface="ＭＳ Ｐゴシック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3" y="2293739"/>
            <a:ext cx="3800474" cy="179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4581525" y="1224280"/>
            <a:ext cx="4073525" cy="1069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>
                <a:solidFill>
                  <a:srgbClr val="0067B1"/>
                </a:solidFill>
                <a:latin typeface="Calibri" charset="0"/>
              </a:rPr>
              <a:t>Una vez ingresado el folio, les aparecerá el registro creado y ya pagado por el cliente. </a:t>
            </a:r>
            <a:endParaRPr lang="es-MX" sz="1600" dirty="0" smtClean="0">
              <a:solidFill>
                <a:srgbClr val="0067B1"/>
              </a:solidFill>
              <a:latin typeface="Calibri" charset="0"/>
            </a:endParaRPr>
          </a:p>
          <a:p>
            <a:pPr algn="just"/>
            <a:r>
              <a:rPr lang="es-MX" sz="1600" dirty="0">
                <a:solidFill>
                  <a:srgbClr val="0067B1"/>
                </a:solidFill>
                <a:latin typeface="Calibri" charset="0"/>
              </a:rPr>
              <a:t>D</a:t>
            </a:r>
            <a:r>
              <a:rPr lang="es-MX" sz="1600" dirty="0" smtClean="0">
                <a:solidFill>
                  <a:srgbClr val="0067B1"/>
                </a:solidFill>
                <a:latin typeface="Calibri" charset="0"/>
              </a:rPr>
              <a:t>ar clic en el botón "Asociar TCC" para procesar la solicitud.</a:t>
            </a:r>
            <a:endParaRPr lang="es-MX" sz="1600" dirty="0" smtClean="0">
              <a:solidFill>
                <a:srgbClr val="0067B1"/>
              </a:solidFill>
              <a:latin typeface="Calibri" charset="0"/>
            </a:endParaRPr>
          </a:p>
        </p:txBody>
      </p:sp>
      <p:sp>
        <p:nvSpPr>
          <p:cNvPr id="14" name="Marcador de contenido 2"/>
          <p:cNvSpPr txBox="1"/>
          <p:nvPr/>
        </p:nvSpPr>
        <p:spPr bwMode="auto">
          <a:xfrm>
            <a:off x="4221394" y="1195487"/>
            <a:ext cx="576064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3400" b="1" dirty="0">
                <a:solidFill>
                  <a:srgbClr val="0067B1"/>
                </a:solidFill>
                <a:latin typeface="Calibri" charset="0"/>
                <a:ea typeface="ＭＳ Ｐゴシック" charset="0"/>
              </a:rPr>
              <a:t>6</a:t>
            </a:r>
            <a:endParaRPr lang="es-ES" sz="3400" b="1" dirty="0">
              <a:solidFill>
                <a:srgbClr val="0067B1"/>
              </a:solidFill>
              <a:latin typeface="Calibri" charset="0"/>
              <a:ea typeface="ＭＳ Ｐゴシック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878" y="2493020"/>
            <a:ext cx="4158114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4581525" y="4581525"/>
            <a:ext cx="4185920" cy="946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>
                <a:solidFill>
                  <a:srgbClr val="FFB13F"/>
                </a:solidFill>
                <a:latin typeface="Calibri" charset="0"/>
              </a:rPr>
              <a:t>Nota: </a:t>
            </a:r>
            <a:r>
              <a:rPr lang="es-MX" sz="1400" b="1" dirty="0" smtClean="0">
                <a:solidFill>
                  <a:srgbClr val="0067B1"/>
                </a:solidFill>
                <a:latin typeface="Calibri" charset="0"/>
              </a:rPr>
              <a:t>En cada registro se podrá validar el complejo que eligió para asociar la TCC, únicamente ese conjunto podrá activar la tarjeta, aunque se pueda validar el registro pendiente. </a:t>
            </a:r>
            <a:endParaRPr lang="es-MX" sz="1400" b="1" dirty="0" smtClean="0">
              <a:solidFill>
                <a:srgbClr val="0067B1"/>
              </a:solidFill>
              <a:latin typeface="Calibri" charset="0"/>
            </a:endParaRPr>
          </a:p>
        </p:txBody>
      </p:sp>
      <p:sp>
        <p:nvSpPr>
          <p:cNvPr id="5" name="3 Título"/>
          <p:cNvSpPr>
            <a:spLocks noGrp="1"/>
          </p:cNvSpPr>
          <p:nvPr/>
        </p:nvSpPr>
        <p:spPr>
          <a:xfrm>
            <a:off x="332740" y="732790"/>
            <a:ext cx="8456930" cy="4095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Clarendon Bold BT"/>
                <a:ea typeface="ＭＳ Ｐゴシック" charset="-128"/>
                <a:cs typeface="Clarendon Bold BT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larendon Bold BT" pitchFamily="-109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larendon Bold BT" pitchFamily="-109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larendon Bold BT" pitchFamily="-109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larendon Bold BT" pitchFamily="-109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es-ES" sz="2400" b="1" dirty="0">
                <a:solidFill>
                  <a:srgbClr val="DF670F"/>
                </a:solidFill>
                <a:latin typeface="Calibri" charset="0"/>
                <a:sym typeface="+mn-ea"/>
              </a:rPr>
              <a:t>2</a:t>
            </a:r>
            <a:r>
              <a:rPr lang="es-ES" sz="2400" b="1" dirty="0" smtClean="0">
                <a:solidFill>
                  <a:srgbClr val="DF670F"/>
                </a:solidFill>
                <a:latin typeface="Calibri" charset="0"/>
                <a:sym typeface="+mn-ea"/>
              </a:rPr>
              <a:t>. PROCESAR SOLICITUDES REALIZADAS</a:t>
            </a:r>
            <a:endParaRPr lang="es-ES" sz="2400" b="1" dirty="0" smtClean="0">
              <a:solidFill>
                <a:srgbClr val="DF670F"/>
              </a:solidFill>
              <a:latin typeface="Calibri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CuadroTexto 12"/>
          <p:cNvSpPr txBox="1"/>
          <p:nvPr/>
        </p:nvSpPr>
        <p:spPr>
          <a:xfrm>
            <a:off x="423395" y="1628810"/>
            <a:ext cx="8119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>
                <a:solidFill>
                  <a:srgbClr val="0068AC"/>
                </a:solidFill>
                <a:latin typeface="Calibri" charset="0"/>
              </a:rPr>
              <a:t>Es posible agregar comentarios a la solicitud dando clic en el botón "Comentarios“, donde aparecerá un recuadro para ingresar el comentario y después  se debe dar clic en el botón "Guardar".</a:t>
            </a:r>
            <a:endParaRPr lang="es-MX" sz="1600" dirty="0" smtClean="0">
              <a:solidFill>
                <a:srgbClr val="0068AC"/>
              </a:solidFill>
              <a:latin typeface="Calibri" charset="0"/>
            </a:endParaRPr>
          </a:p>
        </p:txBody>
      </p:sp>
      <p:sp>
        <p:nvSpPr>
          <p:cNvPr id="9" name="Marcador de contenido 2"/>
          <p:cNvSpPr txBox="1"/>
          <p:nvPr/>
        </p:nvSpPr>
        <p:spPr bwMode="auto">
          <a:xfrm>
            <a:off x="423545" y="1161342"/>
            <a:ext cx="836092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b="1" dirty="0" smtClean="0">
                <a:solidFill>
                  <a:srgbClr val="0068AC"/>
                </a:solidFill>
                <a:latin typeface="Calibri" charset="0"/>
                <a:ea typeface="ＭＳ Ｐゴシック" charset="0"/>
              </a:rPr>
              <a:t>Nota:</a:t>
            </a:r>
            <a:endParaRPr lang="es-ES" sz="1800" b="1" dirty="0" smtClean="0">
              <a:solidFill>
                <a:srgbClr val="0068AC"/>
              </a:solidFill>
              <a:latin typeface="Calibri" charset="0"/>
              <a:ea typeface="ＭＳ Ｐゴシック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71"/>
          <a:stretch>
            <a:fillRect/>
          </a:stretch>
        </p:blipFill>
        <p:spPr bwMode="auto">
          <a:xfrm>
            <a:off x="755700" y="2708988"/>
            <a:ext cx="3285219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42"/>
          <a:stretch>
            <a:fillRect/>
          </a:stretch>
        </p:blipFill>
        <p:spPr bwMode="auto">
          <a:xfrm>
            <a:off x="4428108" y="2708930"/>
            <a:ext cx="3916906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3 Título"/>
          <p:cNvSpPr>
            <a:spLocks noGrp="1"/>
          </p:cNvSpPr>
          <p:nvPr/>
        </p:nvSpPr>
        <p:spPr>
          <a:xfrm>
            <a:off x="332740" y="732790"/>
            <a:ext cx="8456930" cy="4095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Clarendon Bold BT"/>
                <a:ea typeface="ＭＳ Ｐゴシック" charset="-128"/>
                <a:cs typeface="Clarendon Bold BT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larendon Bold BT" pitchFamily="-109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larendon Bold BT" pitchFamily="-109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larendon Bold BT" pitchFamily="-109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larendon Bold BT" pitchFamily="-109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es-ES" sz="2400" b="1" dirty="0">
                <a:solidFill>
                  <a:srgbClr val="DF670F"/>
                </a:solidFill>
                <a:latin typeface="Calibri" charset="0"/>
                <a:sym typeface="+mn-ea"/>
              </a:rPr>
              <a:t>2</a:t>
            </a:r>
            <a:r>
              <a:rPr lang="es-ES" sz="2400" b="1" dirty="0" smtClean="0">
                <a:solidFill>
                  <a:srgbClr val="DF670F"/>
                </a:solidFill>
                <a:latin typeface="Calibri" charset="0"/>
                <a:sym typeface="+mn-ea"/>
              </a:rPr>
              <a:t>. PROCESAR SOLICITUDES REALIZADAS</a:t>
            </a:r>
            <a:endParaRPr lang="es-ES" sz="2400" b="1" dirty="0" smtClean="0">
              <a:solidFill>
                <a:srgbClr val="DF670F"/>
              </a:solidFill>
              <a:latin typeface="Calibri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CuadroTexto 12"/>
          <p:cNvSpPr txBox="1"/>
          <p:nvPr/>
        </p:nvSpPr>
        <p:spPr>
          <a:xfrm>
            <a:off x="629135" y="1267242"/>
            <a:ext cx="8119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>
                <a:solidFill>
                  <a:srgbClr val="0068AC"/>
                </a:solidFill>
                <a:latin typeface="Calibri" charset="0"/>
              </a:rPr>
              <a:t>Aparecerán los datos del cliente que podrán ser corroborados con él y con su identificación. Posteriormente, ingresar los 16 dígitos de la tarjeta en el campo "Tarjeta Club Cinépolis". </a:t>
            </a:r>
            <a:endParaRPr lang="es-MX" sz="1600" dirty="0" smtClean="0">
              <a:solidFill>
                <a:srgbClr val="0068AC"/>
              </a:solidFill>
              <a:latin typeface="Calibri" charset="0"/>
            </a:endParaRPr>
          </a:p>
        </p:txBody>
      </p:sp>
      <p:sp>
        <p:nvSpPr>
          <p:cNvPr id="9" name="Marcador de contenido 2"/>
          <p:cNvSpPr txBox="1"/>
          <p:nvPr/>
        </p:nvSpPr>
        <p:spPr bwMode="auto">
          <a:xfrm>
            <a:off x="331783" y="1269200"/>
            <a:ext cx="576064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s-ES" sz="3400" b="1" dirty="0" smtClean="0">
                <a:solidFill>
                  <a:srgbClr val="0068AC"/>
                </a:solidFill>
                <a:latin typeface="Calibri" charset="0"/>
                <a:ea typeface="ＭＳ Ｐゴシック" charset="0"/>
              </a:rPr>
              <a:t>7</a:t>
            </a:r>
            <a:endParaRPr lang="es-ES" sz="3400" b="1" dirty="0" smtClean="0">
              <a:solidFill>
                <a:srgbClr val="0068AC"/>
              </a:solidFill>
              <a:latin typeface="Calibri" charset="0"/>
              <a:ea typeface="ＭＳ Ｐゴシック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7"/>
          <a:stretch>
            <a:fillRect/>
          </a:stretch>
        </p:blipFill>
        <p:spPr bwMode="auto">
          <a:xfrm>
            <a:off x="802450" y="2131591"/>
            <a:ext cx="7441958" cy="3887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CuadroTexto"/>
          <p:cNvSpPr txBox="1"/>
          <p:nvPr/>
        </p:nvSpPr>
        <p:spPr>
          <a:xfrm>
            <a:off x="260029" y="5948015"/>
            <a:ext cx="863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>
                <a:solidFill>
                  <a:srgbClr val="DF670F"/>
                </a:solidFill>
                <a:latin typeface="Calibri" charset="0"/>
              </a:rPr>
              <a:t>Nota:</a:t>
            </a:r>
            <a:r>
              <a:rPr lang="es-MX" sz="1400" b="1" dirty="0" smtClean="0">
                <a:solidFill>
                  <a:srgbClr val="FFB13F"/>
                </a:solidFill>
                <a:latin typeface="Calibri" charset="0"/>
              </a:rPr>
              <a:t> </a:t>
            </a:r>
            <a:r>
              <a:rPr lang="es-MX" sz="1400" dirty="0" smtClean="0">
                <a:solidFill>
                  <a:srgbClr val="0068AC"/>
                </a:solidFill>
                <a:latin typeface="Calibri" charset="0"/>
              </a:rPr>
              <a:t>Al momento de capturar los dígitos es </a:t>
            </a:r>
            <a:r>
              <a:rPr lang="es-MX" sz="1400" dirty="0">
                <a:solidFill>
                  <a:srgbClr val="0068AC"/>
                </a:solidFill>
                <a:latin typeface="Calibri" charset="0"/>
              </a:rPr>
              <a:t>importante tener la tarjeta a la mano para asegurar que se ingrese un número de TCC válido y dado de alta en sistema.  </a:t>
            </a:r>
            <a:endParaRPr>
              <a:latin typeface="Calibri" charset="0"/>
            </a:endParaRPr>
          </a:p>
        </p:txBody>
      </p:sp>
      <p:sp>
        <p:nvSpPr>
          <p:cNvPr id="3" name="3 Título"/>
          <p:cNvSpPr>
            <a:spLocks noGrp="1"/>
          </p:cNvSpPr>
          <p:nvPr/>
        </p:nvSpPr>
        <p:spPr>
          <a:xfrm>
            <a:off x="332740" y="732790"/>
            <a:ext cx="8456930" cy="4095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Clarendon Bold BT"/>
                <a:ea typeface="ＭＳ Ｐゴシック" charset="-128"/>
                <a:cs typeface="Clarendon Bold BT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larendon Bold BT" pitchFamily="-109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larendon Bold BT" pitchFamily="-109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larendon Bold BT" pitchFamily="-109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larendon Bold BT" pitchFamily="-109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es-ES" sz="2400" b="1" dirty="0">
                <a:solidFill>
                  <a:srgbClr val="DF670F"/>
                </a:solidFill>
                <a:latin typeface="Calibri" charset="0"/>
                <a:sym typeface="+mn-ea"/>
              </a:rPr>
              <a:t>2</a:t>
            </a:r>
            <a:r>
              <a:rPr lang="es-ES" sz="2400" b="1" dirty="0" smtClean="0">
                <a:solidFill>
                  <a:srgbClr val="DF670F"/>
                </a:solidFill>
                <a:latin typeface="Calibri" charset="0"/>
                <a:sym typeface="+mn-ea"/>
              </a:rPr>
              <a:t>. PROCESAR SOLICITUDES REALIZADAS</a:t>
            </a:r>
            <a:endParaRPr lang="es-ES" sz="2400" b="1" dirty="0" smtClean="0">
              <a:solidFill>
                <a:srgbClr val="DF670F"/>
              </a:solidFill>
              <a:latin typeface="Calibri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Marcador de posición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fld id="{621458D2-64A6-A247-9236-9F5EA779DC84}" type="slidenum">
              <a:rPr lang="es-ES_tradnl"/>
            </a:fld>
            <a:endParaRPr lang="es-ES_tradnl" dirty="0"/>
          </a:p>
        </p:txBody>
      </p:sp>
      <p:sp>
        <p:nvSpPr>
          <p:cNvPr id="7" name="CuadroTexto 12"/>
          <p:cNvSpPr txBox="1"/>
          <p:nvPr/>
        </p:nvSpPr>
        <p:spPr>
          <a:xfrm>
            <a:off x="332590" y="1502827"/>
            <a:ext cx="8119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>
                <a:solidFill>
                  <a:srgbClr val="0068AC"/>
                </a:solidFill>
                <a:latin typeface="Calibri" charset="0"/>
              </a:rPr>
              <a:t>En la lista de solicitudes se podrán distinguir los usuarios que sean menores de edad, ya que, el renglón de estos aparecerá de color verde. </a:t>
            </a:r>
            <a:endParaRPr lang="es-MX" sz="1600" dirty="0" smtClean="0">
              <a:solidFill>
                <a:srgbClr val="0068AC"/>
              </a:solidFill>
              <a:latin typeface="Calibri" charset="0"/>
            </a:endParaRPr>
          </a:p>
        </p:txBody>
      </p:sp>
      <p:sp>
        <p:nvSpPr>
          <p:cNvPr id="9" name="Marcador de contenido 2"/>
          <p:cNvSpPr txBox="1"/>
          <p:nvPr/>
        </p:nvSpPr>
        <p:spPr bwMode="auto">
          <a:xfrm>
            <a:off x="337820" y="1214429"/>
            <a:ext cx="836092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b="1" dirty="0" smtClean="0">
                <a:solidFill>
                  <a:srgbClr val="0068AC"/>
                </a:solidFill>
                <a:latin typeface="Calibri" charset="0"/>
                <a:ea typeface="ＭＳ Ｐゴシック" charset="0"/>
              </a:rPr>
              <a:t>Nota:</a:t>
            </a:r>
            <a:endParaRPr lang="es-ES" sz="1800" b="1" dirty="0" smtClean="0">
              <a:solidFill>
                <a:srgbClr val="0068AC"/>
              </a:solidFill>
              <a:latin typeface="Calibri" charset="0"/>
              <a:ea typeface="ＭＳ Ｐゴシック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02" y="2288623"/>
            <a:ext cx="7441958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3 Título"/>
          <p:cNvSpPr>
            <a:spLocks noGrp="1"/>
          </p:cNvSpPr>
          <p:nvPr/>
        </p:nvSpPr>
        <p:spPr>
          <a:xfrm>
            <a:off x="332740" y="732790"/>
            <a:ext cx="8456930" cy="4095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Clarendon Bold BT"/>
                <a:ea typeface="ＭＳ Ｐゴシック" charset="-128"/>
                <a:cs typeface="Clarendon Bold BT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larendon Bold BT" pitchFamily="-109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larendon Bold BT" pitchFamily="-109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larendon Bold BT" pitchFamily="-109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larendon Bold BT" pitchFamily="-109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es-ES" sz="2400" b="1" dirty="0">
                <a:solidFill>
                  <a:srgbClr val="DF670F"/>
                </a:solidFill>
                <a:latin typeface="Calibri" charset="0"/>
                <a:sym typeface="+mn-ea"/>
              </a:rPr>
              <a:t>2</a:t>
            </a:r>
            <a:r>
              <a:rPr lang="es-ES" sz="2400" b="1" dirty="0" smtClean="0">
                <a:solidFill>
                  <a:srgbClr val="DF670F"/>
                </a:solidFill>
                <a:latin typeface="Calibri" charset="0"/>
                <a:sym typeface="+mn-ea"/>
              </a:rPr>
              <a:t>. PROCESAR SOLICITUDES REALIZADAS</a:t>
            </a:r>
            <a:endParaRPr lang="es-ES" sz="2400" b="1" dirty="0" smtClean="0">
              <a:solidFill>
                <a:srgbClr val="DF670F"/>
              </a:solidFill>
              <a:latin typeface="Calibri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CINEPOLI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CINEPOLIS.pot</Template>
  <TotalTime>0</TotalTime>
  <Words>5962</Words>
  <Application>WPS Presentation</Application>
  <PresentationFormat>Carta (216 x 279 mm)</PresentationFormat>
  <Paragraphs>200</Paragraphs>
  <Slides>24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1_CINEPOLIS</vt:lpstr>
      <vt:lpstr>PowerPoint 演示文稿</vt:lpstr>
      <vt:lpstr>PowerPoint 演示文稿</vt:lpstr>
      <vt:lpstr>1. DESCRIPCIÓN DEL PROCESO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3. PROCESAR NUEVAS SOLICITUDES</vt:lpstr>
      <vt:lpstr>3. PROCESAR NUEVAS SOLICITUDES</vt:lpstr>
      <vt:lpstr>3. PROCESAR NUEVAS SOLICITUDES</vt:lpstr>
      <vt:lpstr>3. PROCESAR NUEVAS SOLICITUDES</vt:lpstr>
      <vt:lpstr>3. PROCESAR NUEVAS SOLICITUDES</vt:lpstr>
      <vt:lpstr>3. PROCESAR NUEVAS SOLICITUDES</vt:lpstr>
      <vt:lpstr>3. PROCESAR NUEVAS SOLICITUDES</vt:lpstr>
      <vt:lpstr>3. PROCESAR NUEVAS SOLICITUDES</vt:lpstr>
      <vt:lpstr>3. PROCESAR NUEVAS SOLICITUDES</vt:lpstr>
      <vt:lpstr>3. PROCESAR NUEVAS SOLICITUDES</vt:lpstr>
      <vt:lpstr>3. PROCESAR NUEVAS SOLICITUDES</vt:lpstr>
    </vt:vector>
  </TitlesOfParts>
  <Company>Cinépolis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Carlos Martínez G</dc:creator>
  <cp:lastModifiedBy>Tres60 Diseño</cp:lastModifiedBy>
  <cp:revision>2871</cp:revision>
  <cp:lastPrinted>2013-01-14T21:18:00Z</cp:lastPrinted>
  <dcterms:created xsi:type="dcterms:W3CDTF">2009-03-17T17:39:00Z</dcterms:created>
  <dcterms:modified xsi:type="dcterms:W3CDTF">2016-12-09T20:18:45Z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3082-10.1.0.5614</vt:lpwstr>
  </property>
</Properties>
</file>